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8" r:id="rId5"/>
    <p:sldId id="278" r:id="rId6"/>
    <p:sldId id="330" r:id="rId7"/>
    <p:sldId id="315" r:id="rId8"/>
    <p:sldId id="322" r:id="rId9"/>
    <p:sldId id="321" r:id="rId10"/>
    <p:sldId id="280" r:id="rId11"/>
    <p:sldId id="323" r:id="rId12"/>
    <p:sldId id="324" r:id="rId13"/>
    <p:sldId id="326" r:id="rId14"/>
    <p:sldId id="325" r:id="rId15"/>
    <p:sldId id="327" r:id="rId16"/>
    <p:sldId id="329" r:id="rId17"/>
    <p:sldId id="316" r:id="rId18"/>
    <p:sldId id="282" r:id="rId19"/>
    <p:sldId id="328" r:id="rId20"/>
    <p:sldId id="284" r:id="rId21"/>
    <p:sldId id="285" r:id="rId22"/>
    <p:sldId id="286" r:id="rId23"/>
    <p:sldId id="298" r:id="rId24"/>
    <p:sldId id="318" r:id="rId25"/>
    <p:sldId id="319" r:id="rId26"/>
    <p:sldId id="305" r:id="rId27"/>
    <p:sldId id="306" r:id="rId28"/>
    <p:sldId id="313" r:id="rId29"/>
    <p:sldId id="312" r:id="rId30"/>
    <p:sldId id="314" r:id="rId31"/>
    <p:sldId id="307" r:id="rId32"/>
    <p:sldId id="309" r:id="rId33"/>
    <p:sldId id="310" r:id="rId34"/>
    <p:sldId id="311" r:id="rId35"/>
    <p:sldId id="304" r:id="rId36"/>
    <p:sldId id="320" r:id="rId3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F53FF-3EB3-46AD-B70C-93B62E461893}" type="datetimeFigureOut">
              <a:rPr lang="nl-BE" smtClean="0"/>
              <a:pPr/>
              <a:t>15/09/2011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B9AD-9504-4DCE-90E6-14ADAA5C617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26EBB-9783-4055-A3C6-74EC9AFB5532}" type="datetimeFigureOut">
              <a:rPr lang="nl-NL" smtClean="0"/>
              <a:pPr/>
              <a:t>15-9-2011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BA848-D4FC-439B-B80F-1171D22900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4C8A6-9706-4EF4-80F9-487CD1D86E09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BA848-D4FC-439B-B80F-1171D2290084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icht-blauwe-band-onderaan-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899385"/>
            <a:ext cx="9144000" cy="19586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en-US" dirty="0"/>
          </a:p>
        </p:txBody>
      </p:sp>
      <p:pic>
        <p:nvPicPr>
          <p:cNvPr id="10" name="Afbeelding 9" descr="logo-sensotec-rg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71670" y="500042"/>
            <a:ext cx="4929222" cy="1213200"/>
          </a:xfrm>
          <a:prstGeom prst="rect">
            <a:avLst/>
          </a:prstGeom>
        </p:spPr>
      </p:pic>
      <p:pic>
        <p:nvPicPr>
          <p:cNvPr id="11" name="Afbeelding 10" descr="kleurenblokjes-RGB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15140" y="5929330"/>
            <a:ext cx="1833548" cy="36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9F8A-4745-4F17-B17D-88E1E2BB597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1481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5AB4A98-6B1F-48F8-9FB6-65FAA3C2C3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9F8A-4745-4F17-B17D-88E1E2BB597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1481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5AB4A98-6B1F-48F8-9FB6-65FAA3C2C3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noFill/>
          <a:ln>
            <a:noFill/>
          </a:ln>
          <a:effectLst>
            <a:softEdge rad="12700"/>
          </a:effectLst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9F8A-4745-4F17-B17D-88E1E2BB597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1481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5AB4A98-6B1F-48F8-9FB6-65FAA3C2C3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9F8A-4745-4F17-B17D-88E1E2BB597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1481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5AB4A98-6B1F-48F8-9FB6-65FAA3C2C3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9F8A-4745-4F17-B17D-88E1E2BB597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421481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5AB4A98-6B1F-48F8-9FB6-65FAA3C2C3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9F8A-4745-4F17-B17D-88E1E2BB597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21481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5AB4A98-6B1F-48F8-9FB6-65FAA3C2C3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9F8A-4745-4F17-B17D-88E1E2BB597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21481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5AB4A98-6B1F-48F8-9FB6-65FAA3C2C3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9F8A-4745-4F17-B17D-88E1E2BB597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1481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5AB4A98-6B1F-48F8-9FB6-65FAA3C2C3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9F8A-4745-4F17-B17D-88E1E2BB597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421481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5AB4A98-6B1F-48F8-9FB6-65FAA3C2C3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9F8A-4745-4F17-B17D-88E1E2BB597E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421481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5AB4A98-6B1F-48F8-9FB6-65FAA3C2C3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icht-blauwe-band-onderaan-.gif"/>
          <p:cNvPicPr>
            <a:picLocks noChangeAspect="1"/>
          </p:cNvPicPr>
          <p:nvPr userDrawn="1"/>
        </p:nvPicPr>
        <p:blipFill>
          <a:blip r:embed="rId13" cstate="print"/>
          <a:srcRect b="34348"/>
          <a:stretch>
            <a:fillRect/>
          </a:stretch>
        </p:blipFill>
        <p:spPr>
          <a:xfrm>
            <a:off x="0" y="5572140"/>
            <a:ext cx="9144000" cy="128586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4A98-6B1F-48F8-9FB6-65FAA3C2C3B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Afbeelding 9" descr="kleurenblokjes-RGB-kl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143900" y="6500834"/>
            <a:ext cx="762000" cy="152400"/>
          </a:xfrm>
          <a:prstGeom prst="rect">
            <a:avLst/>
          </a:prstGeom>
        </p:spPr>
      </p:pic>
      <p:pic>
        <p:nvPicPr>
          <p:cNvPr id="12" name="Afbeelding 11" descr="logo-sensotec-rgb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358082" y="285728"/>
            <a:ext cx="1541497" cy="3776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u="sng" kern="1200" baseline="0">
          <a:solidFill>
            <a:schemeClr val="tx1"/>
          </a:solidFill>
          <a:uFill>
            <a:solidFill>
              <a:schemeClr val="tx2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2084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u="none" dirty="0" smtClean="0"/>
              <a:t>Trends in de </a:t>
            </a:r>
            <a:r>
              <a:rPr lang="en-GB" sz="4000" u="none" dirty="0" err="1" smtClean="0"/>
              <a:t>ontwikkeling</a:t>
            </a:r>
            <a:r>
              <a:rPr lang="en-GB" sz="4000" u="none" dirty="0" smtClean="0"/>
              <a:t> van </a:t>
            </a:r>
            <a:r>
              <a:rPr lang="en-GB" sz="4000" u="none" dirty="0" err="1" smtClean="0"/>
              <a:t>nieuwe</a:t>
            </a:r>
            <a:r>
              <a:rPr lang="en-GB" sz="4000" u="none" dirty="0" smtClean="0"/>
              <a:t> </a:t>
            </a:r>
            <a:r>
              <a:rPr lang="en-GB" sz="4000" u="none" dirty="0" err="1" smtClean="0"/>
              <a:t>hulpmiddelen</a:t>
            </a:r>
            <a:r>
              <a:rPr lang="en-GB" sz="4000" u="none" dirty="0" smtClean="0"/>
              <a:t>: </a:t>
            </a:r>
            <a:br>
              <a:rPr lang="en-GB" sz="4000" u="none" dirty="0" smtClean="0"/>
            </a:br>
            <a:r>
              <a:rPr lang="en-GB" sz="4000" u="none" dirty="0" smtClean="0"/>
              <a:t>het </a:t>
            </a:r>
            <a:r>
              <a:rPr lang="en-GB" sz="4000" u="none" dirty="0" err="1" smtClean="0"/>
              <a:t>commerciële</a:t>
            </a:r>
            <a:r>
              <a:rPr lang="en-GB" sz="4000" u="none" dirty="0" smtClean="0"/>
              <a:t> </a:t>
            </a:r>
            <a:r>
              <a:rPr lang="en-GB" sz="4000" u="none" dirty="0" err="1" smtClean="0"/>
              <a:t>perspectief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400800" cy="135255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err="1" smtClean="0"/>
              <a:t>Ing</a:t>
            </a:r>
            <a:r>
              <a:rPr lang="en-US" sz="2000" dirty="0" smtClean="0"/>
              <a:t>. Frank Allemeersch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err="1" smtClean="0"/>
              <a:t>Algemeen</a:t>
            </a:r>
            <a:r>
              <a:rPr lang="en-US" sz="2000" dirty="0" smtClean="0"/>
              <a:t> </a:t>
            </a:r>
            <a:r>
              <a:rPr lang="en-US" sz="2000" dirty="0" err="1" smtClean="0"/>
              <a:t>Directeur</a:t>
            </a:r>
            <a:r>
              <a:rPr lang="en-US" sz="2000" dirty="0" smtClean="0"/>
              <a:t> </a:t>
            </a:r>
            <a:r>
              <a:rPr lang="en-US" sz="2000" dirty="0" err="1" smtClean="0"/>
              <a:t>Sensotec</a:t>
            </a:r>
            <a:r>
              <a:rPr lang="en-US" sz="2000" dirty="0" smtClean="0"/>
              <a:t> </a:t>
            </a:r>
            <a:r>
              <a:rPr lang="en-US" sz="2000" dirty="0" err="1" smtClean="0"/>
              <a:t>nv</a:t>
            </a: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none" dirty="0" err="1" smtClean="0"/>
              <a:t>Braillex</a:t>
            </a:r>
            <a:r>
              <a:rPr lang="nl-BE" u="none" dirty="0" smtClean="0"/>
              <a:t> (1975, Papenmeier)</a:t>
            </a:r>
            <a:endParaRPr lang="nl-BE" u="none" dirty="0"/>
          </a:p>
        </p:txBody>
      </p:sp>
      <p:pic>
        <p:nvPicPr>
          <p:cNvPr id="5" name="Tijdelijke aanduiding voor afbeelding 4" descr="Braille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16" b="1816"/>
          <a:stretch>
            <a:fillRect/>
          </a:stretch>
        </p:blipFill>
        <p:spPr>
          <a:xfrm>
            <a:off x="1763688" y="980728"/>
            <a:ext cx="4003848" cy="3002886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none" dirty="0" err="1" smtClean="0"/>
              <a:t>Elekul</a:t>
            </a:r>
            <a:r>
              <a:rPr lang="nl-BE" u="none" dirty="0" smtClean="0"/>
              <a:t> (1981, Prof. Dr. Guido François)</a:t>
            </a:r>
            <a:endParaRPr lang="nl-BE" u="non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Tijdelijke aanduiding voor afbeelding 6" descr="eleku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933" r="69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Braildec</a:t>
            </a:r>
            <a:r>
              <a:rPr lang="nl-BE" dirty="0" smtClean="0"/>
              <a:t> (1985, </a:t>
            </a:r>
            <a:r>
              <a:rPr lang="nl-BE" dirty="0" err="1" smtClean="0"/>
              <a:t>Sensotec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Tijdelijke aanduiding voor afbeelding 8" descr="braildec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58" r="2558"/>
          <a:stretch>
            <a:fillRect/>
          </a:stretch>
        </p:blipFill>
        <p:spPr>
          <a:xfrm>
            <a:off x="1116013" y="612775"/>
            <a:ext cx="61626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Terugblik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Vanaf 1970</a:t>
            </a:r>
          </a:p>
          <a:p>
            <a:r>
              <a:rPr lang="nl-BE" dirty="0" smtClean="0"/>
              <a:t>Pioniersmentaliteit</a:t>
            </a:r>
          </a:p>
          <a:p>
            <a:r>
              <a:rPr lang="nl-BE" dirty="0" smtClean="0"/>
              <a:t>Gebruikers nog zeer tolerant</a:t>
            </a:r>
          </a:p>
          <a:p>
            <a:r>
              <a:rPr lang="nl-BE" dirty="0" smtClean="0"/>
              <a:t>Productiereeksen nog zeer klein</a:t>
            </a:r>
          </a:p>
          <a:p>
            <a:r>
              <a:rPr lang="nl-BE" dirty="0" smtClean="0"/>
              <a:t>Weinig concurrentie</a:t>
            </a:r>
          </a:p>
          <a:p>
            <a:r>
              <a:rPr lang="nl-BE" dirty="0" smtClean="0"/>
              <a:t>Commerciële en niet commerciële ontwikkelaars en aanbieders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Terugblik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Vanaf 1970</a:t>
            </a:r>
          </a:p>
          <a:p>
            <a:r>
              <a:rPr lang="nl-BE" dirty="0" smtClean="0"/>
              <a:t>Eerste wetenschappelijke conferenties</a:t>
            </a:r>
          </a:p>
          <a:p>
            <a:r>
              <a:rPr lang="nl-BE" dirty="0" smtClean="0"/>
              <a:t>Eerste grote hulpmiddelenbeurzen</a:t>
            </a:r>
          </a:p>
          <a:p>
            <a:r>
              <a:rPr lang="nl-BE" dirty="0" smtClean="0"/>
              <a:t>Eerste vaktijdschriften</a:t>
            </a:r>
          </a:p>
          <a:p>
            <a:r>
              <a:rPr lang="nl-BE" dirty="0" smtClean="0"/>
              <a:t>Verstrekkingbeleid in kinderschoenen</a:t>
            </a:r>
          </a:p>
          <a:p>
            <a:pPr lvl="1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Terugblik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Vanaf eind jaren 80:</a:t>
            </a:r>
          </a:p>
          <a:p>
            <a:r>
              <a:rPr lang="nl-BE" dirty="0" smtClean="0"/>
              <a:t>Bedrijven professionaliseren snel</a:t>
            </a:r>
          </a:p>
          <a:p>
            <a:r>
              <a:rPr lang="nl-BE" dirty="0" smtClean="0"/>
              <a:t>Aantal bedrijven groeit</a:t>
            </a:r>
          </a:p>
          <a:p>
            <a:r>
              <a:rPr lang="nl-BE" dirty="0" smtClean="0"/>
              <a:t>Impact verstrekkingbeleid</a:t>
            </a:r>
          </a:p>
          <a:p>
            <a:r>
              <a:rPr lang="nl-BE" dirty="0" smtClean="0"/>
              <a:t>Universiteiten en onderzoekscentra als partners</a:t>
            </a:r>
          </a:p>
          <a:p>
            <a:r>
              <a:rPr lang="nl-BE" dirty="0" smtClean="0"/>
              <a:t>Europese initiatieven (TIDE) </a:t>
            </a:r>
          </a:p>
          <a:p>
            <a:pPr lvl="1">
              <a:buNone/>
            </a:pPr>
            <a:endParaRPr lang="nl-BE" dirty="0" smtClean="0"/>
          </a:p>
          <a:p>
            <a:pPr lvl="1"/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4797152"/>
            <a:ext cx="2851720" cy="566738"/>
          </a:xfrm>
        </p:spPr>
        <p:txBody>
          <a:bodyPr/>
          <a:lstStyle/>
          <a:p>
            <a:r>
              <a:rPr lang="nl-BE" u="none" dirty="0" smtClean="0"/>
              <a:t>TIDE: CAPS project</a:t>
            </a:r>
            <a:endParaRPr lang="nl-BE" u="none" dirty="0"/>
          </a:p>
        </p:txBody>
      </p:sp>
      <p:pic>
        <p:nvPicPr>
          <p:cNvPr id="5" name="Tijdelijke aanduiding voor afbeelding 4" descr="Caps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61" b="1361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Terugblik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Van technologie gedreven naar gebruikersgedreven</a:t>
            </a:r>
          </a:p>
          <a:p>
            <a:r>
              <a:rPr lang="nl-BE" dirty="0" smtClean="0"/>
              <a:t>Productie wordt uitbesteed</a:t>
            </a:r>
          </a:p>
          <a:p>
            <a:r>
              <a:rPr lang="nl-BE" dirty="0" smtClean="0"/>
              <a:t>Productiereeksen worden groter</a:t>
            </a:r>
          </a:p>
          <a:p>
            <a:r>
              <a:rPr lang="nl-BE" dirty="0" smtClean="0"/>
              <a:t>Marketing doet zijn intrede</a:t>
            </a:r>
          </a:p>
          <a:p>
            <a:r>
              <a:rPr lang="nl-BE" dirty="0" smtClean="0"/>
              <a:t>Van DOS naar Windows</a:t>
            </a:r>
          </a:p>
          <a:p>
            <a:r>
              <a:rPr lang="nl-BE" dirty="0" smtClean="0"/>
              <a:t>Gebruikers worden veeleisend</a:t>
            </a:r>
          </a:p>
          <a:p>
            <a:pPr lvl="1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Terugblik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Vanaf 2000</a:t>
            </a:r>
          </a:p>
          <a:p>
            <a:r>
              <a:rPr lang="nl-BE" dirty="0" smtClean="0"/>
              <a:t>Zwaartepunt van hardware naar software en diensten</a:t>
            </a:r>
          </a:p>
          <a:p>
            <a:r>
              <a:rPr lang="nl-BE" dirty="0" smtClean="0"/>
              <a:t>Toegang tot WWW en internet</a:t>
            </a:r>
          </a:p>
          <a:p>
            <a:r>
              <a:rPr lang="nl-BE" dirty="0" err="1" smtClean="0"/>
              <a:t>Daisy</a:t>
            </a:r>
            <a:endParaRPr lang="nl-BE" dirty="0" smtClean="0"/>
          </a:p>
          <a:p>
            <a:r>
              <a:rPr lang="nl-BE" dirty="0" smtClean="0"/>
              <a:t>Bikkelharde concurrentie</a:t>
            </a:r>
          </a:p>
          <a:p>
            <a:r>
              <a:rPr lang="nl-BE" dirty="0" smtClean="0"/>
              <a:t>Aantal bedrijven in faling of overgenomen</a:t>
            </a:r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Terugblik: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Prijs wordt determinerend in heel wat landen</a:t>
            </a:r>
          </a:p>
          <a:p>
            <a:r>
              <a:rPr lang="nl-BE" dirty="0" smtClean="0"/>
              <a:t>Design </a:t>
            </a:r>
            <a:r>
              <a:rPr lang="nl-BE" dirty="0" err="1" smtClean="0"/>
              <a:t>for</a:t>
            </a:r>
            <a:r>
              <a:rPr lang="nl-BE" dirty="0" smtClean="0"/>
              <a:t> All wint veld</a:t>
            </a:r>
          </a:p>
          <a:p>
            <a:r>
              <a:rPr lang="nl-BE" dirty="0" smtClean="0"/>
              <a:t>Bedrijven werken samen op vlak van ontwikkeling</a:t>
            </a:r>
          </a:p>
          <a:p>
            <a:r>
              <a:rPr lang="nl-BE" dirty="0" smtClean="0"/>
              <a:t>Concepten zoals </a:t>
            </a:r>
            <a:r>
              <a:rPr lang="nl-BE" dirty="0" err="1" smtClean="0"/>
              <a:t>rebranding</a:t>
            </a:r>
            <a:r>
              <a:rPr lang="nl-BE" dirty="0" smtClean="0"/>
              <a:t> doen intrede</a:t>
            </a:r>
          </a:p>
          <a:p>
            <a:r>
              <a:rPr lang="nl-BE" dirty="0" err="1" smtClean="0"/>
              <a:t>Time-to-market</a:t>
            </a:r>
            <a:r>
              <a:rPr lang="nl-BE" dirty="0" smtClean="0"/>
              <a:t> uiterst belangrijk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Trends</a:t>
            </a:r>
          </a:p>
          <a:p>
            <a:r>
              <a:rPr lang="en-GB" dirty="0" err="1" smtClean="0"/>
              <a:t>Technologische</a:t>
            </a:r>
            <a:r>
              <a:rPr lang="en-GB" dirty="0" smtClean="0"/>
              <a:t> </a:t>
            </a:r>
            <a:r>
              <a:rPr lang="en-GB" dirty="0" err="1" smtClean="0"/>
              <a:t>hulpmiddelen</a:t>
            </a:r>
            <a:r>
              <a:rPr lang="en-GB" dirty="0" smtClean="0"/>
              <a:t> en </a:t>
            </a:r>
            <a:r>
              <a:rPr lang="en-GB" dirty="0" err="1" smtClean="0"/>
              <a:t>diensten</a:t>
            </a:r>
            <a:r>
              <a:rPr lang="en-GB" dirty="0" smtClean="0"/>
              <a:t> </a:t>
            </a:r>
            <a:r>
              <a:rPr lang="en-GB" dirty="0" err="1" smtClean="0"/>
              <a:t>specifiek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het </a:t>
            </a:r>
            <a:r>
              <a:rPr lang="en-GB" dirty="0" err="1" smtClean="0"/>
              <a:t>compenseren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visuele</a:t>
            </a:r>
            <a:r>
              <a:rPr lang="en-GB" dirty="0" smtClean="0"/>
              <a:t> </a:t>
            </a:r>
            <a:r>
              <a:rPr lang="en-GB" dirty="0" err="1" smtClean="0"/>
              <a:t>beperking</a:t>
            </a:r>
            <a:endParaRPr lang="en-GB" dirty="0" smtClean="0"/>
          </a:p>
          <a:p>
            <a:r>
              <a:rPr lang="en-GB" dirty="0" err="1" smtClean="0"/>
              <a:t>Commerciëel</a:t>
            </a:r>
            <a:r>
              <a:rPr lang="en-GB" dirty="0" smtClean="0"/>
              <a:t> </a:t>
            </a:r>
            <a:r>
              <a:rPr lang="en-GB" dirty="0" err="1" smtClean="0"/>
              <a:t>perspectief</a:t>
            </a:r>
            <a:r>
              <a:rPr lang="en-GB" dirty="0" smtClean="0"/>
              <a:t> (assistive technology industry -</a:t>
            </a:r>
            <a:r>
              <a:rPr lang="en-GB" dirty="0" err="1" smtClean="0"/>
              <a:t>hulpmiddelenindustrie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Traditionele markten verzadigd</a:t>
            </a:r>
          </a:p>
          <a:p>
            <a:r>
              <a:rPr lang="nl-BE" dirty="0" smtClean="0"/>
              <a:t>Nieuwe groeimarkten</a:t>
            </a:r>
          </a:p>
          <a:p>
            <a:r>
              <a:rPr lang="nl-BE" dirty="0" smtClean="0"/>
              <a:t>Globalisering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Uitdaging 1:</a:t>
            </a:r>
          </a:p>
          <a:p>
            <a:r>
              <a:rPr lang="nl-BE" dirty="0" smtClean="0"/>
              <a:t>Het hoofd bieden aan vloedgolf van (goedkope) producten uit lagelonenlanden</a:t>
            </a:r>
          </a:p>
          <a:p>
            <a:pPr lvl="1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Uitdaging 2:</a:t>
            </a:r>
          </a:p>
          <a:p>
            <a:r>
              <a:rPr lang="nl-BE" dirty="0" smtClean="0"/>
              <a:t>Veelheid aan besturingssystemen met een alsmaar kortere levensduur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Vooruitblik: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Uitdaging 3:</a:t>
            </a:r>
          </a:p>
          <a:p>
            <a:r>
              <a:rPr lang="nl-BE" dirty="0" smtClean="0"/>
              <a:t>Impact van nieuwe technologieën en commerciële modellen:</a:t>
            </a:r>
          </a:p>
          <a:p>
            <a:pPr lvl="1"/>
            <a:r>
              <a:rPr lang="nl-BE" dirty="0" smtClean="0"/>
              <a:t>Open </a:t>
            </a:r>
            <a:r>
              <a:rPr lang="nl-BE" dirty="0" err="1" smtClean="0"/>
              <a:t>Source</a:t>
            </a:r>
            <a:endParaRPr lang="nl-BE" dirty="0" smtClean="0"/>
          </a:p>
          <a:p>
            <a:pPr lvl="1"/>
            <a:r>
              <a:rPr lang="nl-BE" dirty="0" err="1" smtClean="0"/>
              <a:t>Apps</a:t>
            </a:r>
            <a:r>
              <a:rPr lang="nl-BE" dirty="0" smtClean="0"/>
              <a:t> &amp; </a:t>
            </a:r>
            <a:r>
              <a:rPr lang="nl-BE" dirty="0" err="1" smtClean="0"/>
              <a:t>App</a:t>
            </a:r>
            <a:r>
              <a:rPr lang="nl-BE" dirty="0" smtClean="0"/>
              <a:t> Stores</a:t>
            </a:r>
          </a:p>
          <a:p>
            <a:pPr lvl="1"/>
            <a:r>
              <a:rPr lang="nl-BE" dirty="0" err="1" smtClean="0"/>
              <a:t>Cloud</a:t>
            </a:r>
            <a:r>
              <a:rPr lang="nl-BE" dirty="0" smtClean="0"/>
              <a:t> </a:t>
            </a:r>
            <a:r>
              <a:rPr lang="nl-BE" dirty="0" err="1" smtClean="0"/>
              <a:t>Computing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Open </a:t>
            </a:r>
            <a:r>
              <a:rPr lang="nl-BE" dirty="0" err="1" smtClean="0"/>
              <a:t>Source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Pro:</a:t>
            </a:r>
          </a:p>
          <a:p>
            <a:pPr lvl="2"/>
            <a:r>
              <a:rPr lang="nl-BE" dirty="0" smtClean="0"/>
              <a:t>Nu ook op Windows &amp; Mac</a:t>
            </a:r>
          </a:p>
          <a:p>
            <a:pPr lvl="2"/>
            <a:r>
              <a:rPr lang="nl-BE" dirty="0" smtClean="0"/>
              <a:t>Intrinsiek kostenefficiënter</a:t>
            </a:r>
          </a:p>
          <a:p>
            <a:pPr lvl="2"/>
            <a:r>
              <a:rPr lang="nl-BE" dirty="0" err="1" smtClean="0"/>
              <a:t>Onuitputbare</a:t>
            </a:r>
            <a:r>
              <a:rPr lang="nl-BE" dirty="0" smtClean="0"/>
              <a:t> pool aan ontwikkelaars</a:t>
            </a:r>
          </a:p>
          <a:p>
            <a:pPr lvl="2"/>
            <a:r>
              <a:rPr lang="nl-BE" dirty="0" smtClean="0"/>
              <a:t>Broncode voor iedereen beschikbaar en door iedereen aanpasbaar</a:t>
            </a:r>
          </a:p>
          <a:p>
            <a:pPr lvl="1"/>
            <a:r>
              <a:rPr lang="nl-BE" dirty="0" smtClean="0"/>
              <a:t>Contra:</a:t>
            </a:r>
          </a:p>
          <a:p>
            <a:pPr lvl="2"/>
            <a:r>
              <a:rPr lang="nl-BE" dirty="0" smtClean="0"/>
              <a:t>Geen garanties op continuïteit in ontwikkeling</a:t>
            </a:r>
          </a:p>
          <a:p>
            <a:pPr lvl="2"/>
            <a:r>
              <a:rPr lang="nl-BE" dirty="0" smtClean="0"/>
              <a:t>Geen bescherming ontwikkelingsinvesteringen</a:t>
            </a:r>
          </a:p>
          <a:p>
            <a:pPr lvl="2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Open </a:t>
            </a:r>
            <a:r>
              <a:rPr lang="nl-BE" dirty="0" err="1" smtClean="0"/>
              <a:t>Source</a:t>
            </a:r>
            <a:endParaRPr lang="nl-BE" dirty="0" smtClean="0"/>
          </a:p>
          <a:p>
            <a:pPr lvl="1"/>
            <a:r>
              <a:rPr lang="nl-BE" dirty="0" smtClean="0"/>
              <a:t>Open vragen</a:t>
            </a:r>
          </a:p>
          <a:p>
            <a:pPr lvl="2"/>
            <a:r>
              <a:rPr lang="nl-BE" dirty="0" smtClean="0"/>
              <a:t>Wat met installatie en support?</a:t>
            </a:r>
          </a:p>
          <a:p>
            <a:pPr lvl="2"/>
            <a:r>
              <a:rPr lang="nl-BE" dirty="0" err="1" smtClean="0"/>
              <a:t>Commerciëel</a:t>
            </a:r>
            <a:r>
              <a:rPr lang="nl-BE" dirty="0" smtClean="0"/>
              <a:t> model bruikbaar voor hulpmiddelenindustrie?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Apps</a:t>
            </a:r>
            <a:r>
              <a:rPr lang="nl-BE" dirty="0" smtClean="0"/>
              <a:t> &amp; </a:t>
            </a:r>
            <a:r>
              <a:rPr lang="nl-BE" dirty="0" err="1" smtClean="0"/>
              <a:t>App</a:t>
            </a:r>
            <a:r>
              <a:rPr lang="nl-BE" dirty="0" smtClean="0"/>
              <a:t> Stores</a:t>
            </a:r>
          </a:p>
          <a:p>
            <a:pPr lvl="1"/>
            <a:r>
              <a:rPr lang="nl-BE" dirty="0" smtClean="0"/>
              <a:t>Pro</a:t>
            </a:r>
          </a:p>
          <a:p>
            <a:pPr lvl="2"/>
            <a:r>
              <a:rPr lang="nl-BE" dirty="0" smtClean="0"/>
              <a:t>Zeer efficiënte distributie</a:t>
            </a:r>
          </a:p>
          <a:p>
            <a:pPr lvl="2"/>
            <a:r>
              <a:rPr lang="nl-BE" dirty="0" smtClean="0"/>
              <a:t>Enorm marktbereik</a:t>
            </a:r>
          </a:p>
          <a:p>
            <a:pPr lvl="1"/>
            <a:r>
              <a:rPr lang="nl-BE" dirty="0" smtClean="0"/>
              <a:t>Contra</a:t>
            </a:r>
          </a:p>
          <a:p>
            <a:pPr lvl="2"/>
            <a:r>
              <a:rPr lang="nl-BE" dirty="0" smtClean="0"/>
              <a:t>Niet de minste controle op distributie</a:t>
            </a:r>
          </a:p>
          <a:p>
            <a:pPr lvl="2"/>
            <a:r>
              <a:rPr lang="nl-BE" dirty="0" smtClean="0"/>
              <a:t>Artificiële barrières voor introductie</a:t>
            </a:r>
          </a:p>
          <a:p>
            <a:pPr lvl="2"/>
            <a:r>
              <a:rPr lang="nl-BE" dirty="0" smtClean="0"/>
              <a:t>1/3 omzet gaat naar </a:t>
            </a:r>
            <a:r>
              <a:rPr lang="nl-BE" dirty="0" err="1" smtClean="0"/>
              <a:t>App</a:t>
            </a:r>
            <a:r>
              <a:rPr lang="nl-BE" dirty="0" smtClean="0"/>
              <a:t>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Apps</a:t>
            </a:r>
            <a:r>
              <a:rPr lang="nl-BE" dirty="0" smtClean="0"/>
              <a:t> &amp; </a:t>
            </a:r>
            <a:r>
              <a:rPr lang="nl-BE" dirty="0" err="1" smtClean="0"/>
              <a:t>App</a:t>
            </a:r>
            <a:r>
              <a:rPr lang="nl-BE" dirty="0" smtClean="0"/>
              <a:t> Stores</a:t>
            </a:r>
          </a:p>
          <a:p>
            <a:pPr lvl="1"/>
            <a:r>
              <a:rPr lang="nl-BE" dirty="0" smtClean="0"/>
              <a:t>Open vragen</a:t>
            </a:r>
          </a:p>
          <a:p>
            <a:pPr lvl="2"/>
            <a:r>
              <a:rPr lang="nl-BE" dirty="0" smtClean="0"/>
              <a:t>Support?</a:t>
            </a:r>
          </a:p>
          <a:p>
            <a:pPr lvl="2"/>
            <a:r>
              <a:rPr lang="nl-BE" dirty="0" smtClean="0"/>
              <a:t>Marketing?</a:t>
            </a:r>
          </a:p>
          <a:p>
            <a:pPr lvl="2"/>
            <a:r>
              <a:rPr lang="nl-BE" dirty="0" smtClean="0"/>
              <a:t>Wat met dealernetwerk?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err="1" smtClean="0"/>
              <a:t>Cloudcomputing</a:t>
            </a:r>
            <a:endParaRPr lang="nl-BE" dirty="0" smtClean="0"/>
          </a:p>
          <a:p>
            <a:pPr lvl="1"/>
            <a:r>
              <a:rPr lang="nl-BE" dirty="0" smtClean="0"/>
              <a:t>Pro:</a:t>
            </a:r>
          </a:p>
          <a:p>
            <a:pPr lvl="2"/>
            <a:r>
              <a:rPr lang="nl-BE" dirty="0" smtClean="0"/>
              <a:t>Dataopslag</a:t>
            </a:r>
          </a:p>
          <a:p>
            <a:pPr lvl="2"/>
            <a:r>
              <a:rPr lang="nl-BE" dirty="0" smtClean="0"/>
              <a:t>Gebruik online applicaties</a:t>
            </a:r>
          </a:p>
          <a:p>
            <a:pPr lvl="2"/>
            <a:r>
              <a:rPr lang="nl-BE" dirty="0" smtClean="0"/>
              <a:t>Geen problemen met </a:t>
            </a:r>
            <a:r>
              <a:rPr lang="nl-BE" dirty="0" err="1" smtClean="0"/>
              <a:t>incompatibiliteiten</a:t>
            </a:r>
            <a:endParaRPr lang="nl-BE" dirty="0" smtClean="0"/>
          </a:p>
          <a:p>
            <a:pPr lvl="2"/>
            <a:r>
              <a:rPr lang="nl-BE" dirty="0" smtClean="0"/>
              <a:t>Samenwerken wordt makkelijker</a:t>
            </a:r>
          </a:p>
          <a:p>
            <a:pPr lvl="1"/>
            <a:r>
              <a:rPr lang="nl-BE" dirty="0" smtClean="0"/>
              <a:t>Contra:</a:t>
            </a:r>
          </a:p>
          <a:p>
            <a:pPr lvl="2"/>
            <a:r>
              <a:rPr lang="nl-BE" dirty="0" smtClean="0"/>
              <a:t>Werkende internet connectie nodig</a:t>
            </a:r>
          </a:p>
          <a:p>
            <a:pPr lvl="2"/>
            <a:r>
              <a:rPr lang="nl-BE" dirty="0" smtClean="0"/>
              <a:t>Kosten verbonden aan internet connectie</a:t>
            </a:r>
          </a:p>
          <a:p>
            <a:pPr lvl="2"/>
            <a:r>
              <a:rPr lang="nl-BE" dirty="0" smtClean="0"/>
              <a:t>Onzekerheid omtrent veiligheid data</a:t>
            </a:r>
          </a:p>
          <a:p>
            <a:pPr lvl="2"/>
            <a:r>
              <a:rPr lang="nl-BE" dirty="0" smtClean="0"/>
              <a:t>Privacy</a:t>
            </a:r>
          </a:p>
          <a:p>
            <a:pPr lvl="1"/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Cloudcomputing</a:t>
            </a:r>
            <a:endParaRPr lang="nl-BE" dirty="0" smtClean="0"/>
          </a:p>
          <a:p>
            <a:pPr lvl="1"/>
            <a:r>
              <a:rPr lang="nl-BE" dirty="0" smtClean="0"/>
              <a:t>Nieuw marktsegment</a:t>
            </a:r>
          </a:p>
          <a:p>
            <a:pPr lvl="2"/>
            <a:r>
              <a:rPr lang="nl-BE" dirty="0" smtClean="0"/>
              <a:t>Onafhankelijk van besturingssysteem op </a:t>
            </a:r>
            <a:r>
              <a:rPr lang="nl-BE" dirty="0" err="1" smtClean="0"/>
              <a:t>client</a:t>
            </a:r>
            <a:endParaRPr lang="nl-BE" dirty="0" smtClean="0"/>
          </a:p>
          <a:p>
            <a:pPr lvl="2"/>
            <a:r>
              <a:rPr lang="nl-BE" dirty="0" smtClean="0"/>
              <a:t>Gebruiker werkt steeds met de meest recente versie van de software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Terugblik: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Cloudcomputing</a:t>
            </a:r>
            <a:endParaRPr lang="nl-BE" dirty="0" smtClean="0"/>
          </a:p>
          <a:p>
            <a:pPr lvl="1"/>
            <a:r>
              <a:rPr lang="nl-BE" dirty="0" smtClean="0"/>
              <a:t>Nieuw marktsegment</a:t>
            </a:r>
          </a:p>
          <a:p>
            <a:pPr lvl="2"/>
            <a:r>
              <a:rPr lang="nl-BE" dirty="0" smtClean="0"/>
              <a:t>Toegankelijkheid met schermlezer</a:t>
            </a:r>
          </a:p>
          <a:p>
            <a:pPr lvl="2"/>
            <a:r>
              <a:rPr lang="nl-BE" dirty="0" smtClean="0"/>
              <a:t>Ontwikkeling specifieke software voor toegankelijkheid applicaties in de </a:t>
            </a:r>
            <a:r>
              <a:rPr lang="nl-BE" dirty="0" err="1" smtClean="0"/>
              <a:t>cloud</a:t>
            </a:r>
            <a:endParaRPr lang="nl-BE" dirty="0" smtClean="0"/>
          </a:p>
          <a:p>
            <a:pPr lvl="2"/>
            <a:r>
              <a:rPr lang="nl-BE" dirty="0" err="1" smtClean="0"/>
              <a:t>Cloud</a:t>
            </a:r>
            <a:r>
              <a:rPr lang="nl-BE" dirty="0" smtClean="0"/>
              <a:t> applicaties specifiek voor personen met een beperking (tekstherkenning, </a:t>
            </a:r>
            <a:r>
              <a:rPr lang="nl-BE" dirty="0" err="1" smtClean="0"/>
              <a:t>daisy-conversie</a:t>
            </a:r>
            <a:r>
              <a:rPr lang="nl-BE" dirty="0" smtClean="0"/>
              <a:t>, muziek, braille, eenvoudig portaal naar andere applicaties)</a:t>
            </a:r>
          </a:p>
          <a:p>
            <a:pPr lvl="2"/>
            <a:r>
              <a:rPr lang="nl-BE" dirty="0" smtClean="0"/>
              <a:t>Toegankelijkheidsprofielen in de </a:t>
            </a:r>
            <a:r>
              <a:rPr lang="nl-BE" dirty="0" err="1" smtClean="0"/>
              <a:t>cloud</a:t>
            </a:r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Cloudcomputing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Uitdagingen:</a:t>
            </a:r>
          </a:p>
          <a:p>
            <a:pPr lvl="2"/>
            <a:r>
              <a:rPr lang="nl-BE" dirty="0" smtClean="0"/>
              <a:t>Offline applicaties blijven nodig</a:t>
            </a:r>
          </a:p>
          <a:p>
            <a:pPr lvl="2"/>
            <a:r>
              <a:rPr lang="nl-BE" dirty="0" smtClean="0"/>
              <a:t>Auteursrecht: een actie op een server in de </a:t>
            </a:r>
            <a:r>
              <a:rPr lang="nl-BE" dirty="0" err="1" smtClean="0"/>
              <a:t>cloud</a:t>
            </a:r>
            <a:r>
              <a:rPr lang="nl-BE" dirty="0" smtClean="0"/>
              <a:t> is niet hetzelfde als op een privé pc</a:t>
            </a:r>
          </a:p>
          <a:p>
            <a:pPr lvl="2"/>
            <a:r>
              <a:rPr lang="nl-BE" dirty="0" smtClean="0"/>
              <a:t>Toegankelijkheid dient ingebakken in de applicaties (design for all)</a:t>
            </a:r>
          </a:p>
          <a:p>
            <a:pPr lvl="2"/>
            <a:r>
              <a:rPr lang="nl-BE" dirty="0" smtClean="0"/>
              <a:t>Commerciële modellen bedenken die effectief werken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Vooruitblik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Wat met hardware?</a:t>
            </a:r>
          </a:p>
          <a:p>
            <a:r>
              <a:rPr lang="nl-BE" dirty="0" smtClean="0"/>
              <a:t>Evolutie minder drastisch</a:t>
            </a:r>
          </a:p>
          <a:p>
            <a:r>
              <a:rPr lang="nl-BE" dirty="0" smtClean="0"/>
              <a:t>Specifieke hardware oplossingen worden gedeeltelijk vervangen door meer generieke oplossingen</a:t>
            </a:r>
          </a:p>
          <a:p>
            <a:r>
              <a:rPr lang="nl-BE" dirty="0" smtClean="0"/>
              <a:t>Focus op goedkoper maken van de hardware oplossingen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Conclusies: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Detecteren trends niet eenvoudig en riskant</a:t>
            </a:r>
          </a:p>
          <a:p>
            <a:r>
              <a:rPr lang="nl-BE" dirty="0" smtClean="0"/>
              <a:t>Devies moet blijven:</a:t>
            </a:r>
          </a:p>
          <a:p>
            <a:pPr>
              <a:buNone/>
            </a:pPr>
            <a:endParaRPr lang="nl-BE" dirty="0" smtClean="0"/>
          </a:p>
          <a:p>
            <a:pPr lvl="1" algn="ctr">
              <a:buNone/>
            </a:pPr>
            <a:r>
              <a:rPr lang="nl-BE" dirty="0" smtClean="0"/>
              <a:t>Als sociaal ondernemer blijven inzetten op volwaardige inclusie van personen met een beperking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Terugblik: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voor 1970:</a:t>
            </a:r>
          </a:p>
          <a:p>
            <a:r>
              <a:rPr lang="nl-BE" dirty="0" smtClean="0"/>
              <a:t>Nog geen “</a:t>
            </a:r>
            <a:r>
              <a:rPr lang="nl-BE" dirty="0" err="1" smtClean="0"/>
              <a:t>assistive</a:t>
            </a:r>
            <a:r>
              <a:rPr lang="nl-BE" dirty="0" smtClean="0"/>
              <a:t> </a:t>
            </a:r>
            <a:r>
              <a:rPr lang="nl-BE" dirty="0" err="1" smtClean="0"/>
              <a:t>industry</a:t>
            </a:r>
            <a:r>
              <a:rPr lang="nl-BE" dirty="0" smtClean="0"/>
              <a:t>”</a:t>
            </a:r>
          </a:p>
          <a:p>
            <a:r>
              <a:rPr lang="nl-BE" dirty="0" smtClean="0"/>
              <a:t>Geïsoleerde ontwikkelingen van  eenvoudige tot complexe hulpmiddelen</a:t>
            </a:r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Opto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841940" cy="5688632"/>
          </a:xfrm>
          <a:prstGeom prst="rect">
            <a:avLst/>
          </a:prstGeom>
        </p:spPr>
      </p:pic>
      <p:sp>
        <p:nvSpPr>
          <p:cNvPr id="11" name="Tijdelijke aanduiding voor tekst 10"/>
          <p:cNvSpPr>
            <a:spLocks noGrp="1"/>
          </p:cNvSpPr>
          <p:nvPr>
            <p:ph type="body" sz="half" idx="2"/>
          </p:nvPr>
        </p:nvSpPr>
        <p:spPr>
          <a:xfrm>
            <a:off x="5292080" y="2204864"/>
            <a:ext cx="3312368" cy="2376264"/>
          </a:xfrm>
        </p:spPr>
        <p:txBody>
          <a:bodyPr>
            <a:normAutofit/>
          </a:bodyPr>
          <a:lstStyle/>
          <a:p>
            <a:pPr algn="ctr"/>
            <a:r>
              <a:rPr lang="nl-BE" sz="2000" b="1" dirty="0" err="1" smtClean="0"/>
              <a:t>Optophone</a:t>
            </a:r>
            <a:r>
              <a:rPr lang="nl-BE" sz="2000" b="1" dirty="0" smtClean="0"/>
              <a:t> – eerste voorleesmachine</a:t>
            </a:r>
          </a:p>
          <a:p>
            <a:pPr algn="ctr"/>
            <a:r>
              <a:rPr lang="nl-BE" sz="2000" b="1" dirty="0" smtClean="0"/>
              <a:t>(1913, Dr. </a:t>
            </a:r>
            <a:r>
              <a:rPr lang="nl-BE" sz="2000" b="1" dirty="0" err="1" smtClean="0"/>
              <a:t>Edmund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Fournier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D’Albe</a:t>
            </a:r>
            <a:r>
              <a:rPr lang="nl-BE" sz="2000" b="1" dirty="0" smtClean="0"/>
              <a:t>)</a:t>
            </a:r>
            <a:endParaRPr lang="nl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erkins brai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64704"/>
            <a:ext cx="6365282" cy="424976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/>
          <a:lstStyle/>
          <a:p>
            <a:pPr lvl="1" algn="ctr">
              <a:buNone/>
            </a:pPr>
            <a:r>
              <a:rPr lang="nl-BE" b="1" dirty="0" smtClean="0"/>
              <a:t>Brailleschrijfmachine </a:t>
            </a:r>
          </a:p>
          <a:p>
            <a:pPr lvl="1" algn="ctr">
              <a:buNone/>
            </a:pPr>
            <a:r>
              <a:rPr lang="nl-BE" b="1" dirty="0" smtClean="0"/>
              <a:t>(1939, David Abraham)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Terugblik: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 vanaf 1970</a:t>
            </a:r>
          </a:p>
          <a:p>
            <a:r>
              <a:rPr lang="nl-BE" dirty="0" smtClean="0"/>
              <a:t>Vroegste ontwikkelingen en oprichting eerste bedrijven actief in de sector (vooral US en Duitsland):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771800" y="4797152"/>
            <a:ext cx="5486400" cy="566738"/>
          </a:xfrm>
        </p:spPr>
        <p:txBody>
          <a:bodyPr/>
          <a:lstStyle/>
          <a:p>
            <a:r>
              <a:rPr lang="nl-BE" u="none" dirty="0" smtClean="0"/>
              <a:t>Videomat (1971, </a:t>
            </a:r>
            <a:r>
              <a:rPr lang="nl-BE" u="none" dirty="0" err="1" smtClean="0"/>
              <a:t>Reinecker</a:t>
            </a:r>
            <a:r>
              <a:rPr lang="nl-BE" u="none" dirty="0" smtClean="0"/>
              <a:t>)</a:t>
            </a:r>
            <a:endParaRPr lang="nl-BE" u="none" dirty="0"/>
          </a:p>
        </p:txBody>
      </p:sp>
      <p:pic>
        <p:nvPicPr>
          <p:cNvPr id="10" name="Tijdelijke aanduiding voor afbeelding 9" descr="Videoma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731" b="6731"/>
          <a:stretch>
            <a:fillRect/>
          </a:stretch>
        </p:blipFill>
        <p:spPr>
          <a:xfrm>
            <a:off x="2555776" y="1772816"/>
            <a:ext cx="3859832" cy="2894874"/>
          </a:xfrm>
        </p:spPr>
      </p:pic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7824" y="4653136"/>
            <a:ext cx="3384376" cy="566738"/>
          </a:xfrm>
        </p:spPr>
        <p:txBody>
          <a:bodyPr>
            <a:normAutofit fontScale="90000"/>
          </a:bodyPr>
          <a:lstStyle/>
          <a:p>
            <a:r>
              <a:rPr lang="nl-BE" u="none" dirty="0" err="1" smtClean="0"/>
              <a:t>Telesensory</a:t>
            </a:r>
            <a:r>
              <a:rPr lang="nl-BE" u="none" dirty="0" smtClean="0"/>
              <a:t> </a:t>
            </a:r>
            <a:r>
              <a:rPr lang="nl-BE" u="none" dirty="0" err="1" smtClean="0"/>
              <a:t>Optacon</a:t>
            </a:r>
            <a:r>
              <a:rPr lang="nl-BE" u="none" dirty="0" smtClean="0"/>
              <a:t> (1971)</a:t>
            </a:r>
            <a:endParaRPr lang="nl-BE" u="none" dirty="0"/>
          </a:p>
        </p:txBody>
      </p:sp>
      <p:pic>
        <p:nvPicPr>
          <p:cNvPr id="5" name="Tijdelijke aanduiding voor afbeelding 4" descr="Optac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800" y="1700808"/>
            <a:ext cx="3787824" cy="284086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3">
      <a:dk1>
        <a:srgbClr val="164172"/>
      </a:dk1>
      <a:lt1>
        <a:srgbClr val="FFFFFF"/>
      </a:lt1>
      <a:dk2>
        <a:srgbClr val="4A8FBD"/>
      </a:dk2>
      <a:lt2>
        <a:srgbClr val="EBF3F7"/>
      </a:lt2>
      <a:accent1>
        <a:srgbClr val="003366"/>
      </a:accent1>
      <a:accent2>
        <a:srgbClr val="A3BE37"/>
      </a:accent2>
      <a:accent3>
        <a:srgbClr val="C4007B"/>
      </a:accent3>
      <a:accent4>
        <a:srgbClr val="DC911B"/>
      </a:accent4>
      <a:accent5>
        <a:srgbClr val="61277F"/>
      </a:accent5>
      <a:accent6>
        <a:srgbClr val="F79646"/>
      </a:accent6>
      <a:hlink>
        <a:srgbClr val="4A8FBD"/>
      </a:hlink>
      <a:folHlink>
        <a:srgbClr val="164172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94E33FF62774297D291C64CB6FB61" ma:contentTypeVersion="2" ma:contentTypeDescription="Create a new document." ma:contentTypeScope="" ma:versionID="be376ba82d4ec74fa47af5289c43c98b">
  <xsd:schema xmlns:xsd="http://www.w3.org/2001/XMLSchema" xmlns:p="http://schemas.microsoft.com/office/2006/metadata/properties" targetNamespace="http://schemas.microsoft.com/office/2006/metadata/properties" ma:root="true" ma:fieldsID="49232c74650f3f7515866c015663b06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4" ma:displayName="Naa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57540FC-FECC-4AC1-BF5C-8084DF46C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0F4BD78-B6E8-48B3-9DBE-38893BB40E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4EFE7E-D569-43CC-9863-3F8E78ED63B6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618</Words>
  <Application>Microsoft Office PowerPoint</Application>
  <PresentationFormat>Diavoorstelling (4:3)</PresentationFormat>
  <Paragraphs>153</Paragraphs>
  <Slides>33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Trends in de ontwikkeling van nieuwe hulpmiddelen:  het commerciële perspectief </vt:lpstr>
      <vt:lpstr>Dia 2</vt:lpstr>
      <vt:lpstr>Terugblik:</vt:lpstr>
      <vt:lpstr>Terugblik:</vt:lpstr>
      <vt:lpstr>Dia 5</vt:lpstr>
      <vt:lpstr>Dia 6</vt:lpstr>
      <vt:lpstr>Terugblik:</vt:lpstr>
      <vt:lpstr>Videomat (1971, Reinecker)</vt:lpstr>
      <vt:lpstr>Telesensory Optacon (1971)</vt:lpstr>
      <vt:lpstr>Braillex (1975, Papenmeier)</vt:lpstr>
      <vt:lpstr>Elekul (1981, Prof. Dr. Guido François)</vt:lpstr>
      <vt:lpstr>Braildec (1985, Sensotec)</vt:lpstr>
      <vt:lpstr>Terugblik</vt:lpstr>
      <vt:lpstr>Terugblik</vt:lpstr>
      <vt:lpstr>Terugblik</vt:lpstr>
      <vt:lpstr>TIDE: CAPS project</vt:lpstr>
      <vt:lpstr>Terugblik</vt:lpstr>
      <vt:lpstr>Terugblik</vt:lpstr>
      <vt:lpstr>Terugblik:</vt:lpstr>
      <vt:lpstr>Vooruitblik:</vt:lpstr>
      <vt:lpstr>Vooruitblik</vt:lpstr>
      <vt:lpstr>Vooruitblik</vt:lpstr>
      <vt:lpstr>Vooruitblik:</vt:lpstr>
      <vt:lpstr>Vooruitblik:</vt:lpstr>
      <vt:lpstr>Vooruitblik</vt:lpstr>
      <vt:lpstr>Vooruitblik</vt:lpstr>
      <vt:lpstr>Vooruitblik</vt:lpstr>
      <vt:lpstr>Vooruitblik</vt:lpstr>
      <vt:lpstr>Vooruitblik</vt:lpstr>
      <vt:lpstr>Vooruitblik</vt:lpstr>
      <vt:lpstr>Vooruitblik</vt:lpstr>
      <vt:lpstr>Vooruitblik</vt:lpstr>
      <vt:lpstr>Conclusies:</vt:lpstr>
    </vt:vector>
  </TitlesOfParts>
  <Company>Sensotec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Anna Verstraete</dc:creator>
  <cp:lastModifiedBy>frank.allemeersch</cp:lastModifiedBy>
  <cp:revision>134</cp:revision>
  <dcterms:created xsi:type="dcterms:W3CDTF">2010-02-26T14:45:43Z</dcterms:created>
  <dcterms:modified xsi:type="dcterms:W3CDTF">2011-09-15T15:13:47Z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0x01010088494E33FF62774297D291C64CB6FB61</vt:lpwstr>
  </property>
</Properties>
</file>