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5"/>
  </p:notesMasterIdLst>
  <p:handoutMasterIdLst>
    <p:handoutMasterId r:id="rId26"/>
  </p:handoutMasterIdLst>
  <p:sldIdLst>
    <p:sldId id="332" r:id="rId2"/>
    <p:sldId id="333" r:id="rId3"/>
    <p:sldId id="336" r:id="rId4"/>
    <p:sldId id="334" r:id="rId5"/>
    <p:sldId id="335" r:id="rId6"/>
    <p:sldId id="337" r:id="rId7"/>
    <p:sldId id="340" r:id="rId8"/>
    <p:sldId id="341" r:id="rId9"/>
    <p:sldId id="342" r:id="rId10"/>
    <p:sldId id="343" r:id="rId11"/>
    <p:sldId id="344" r:id="rId12"/>
    <p:sldId id="345" r:id="rId13"/>
    <p:sldId id="346" r:id="rId14"/>
    <p:sldId id="353" r:id="rId15"/>
    <p:sldId id="338" r:id="rId16"/>
    <p:sldId id="339" r:id="rId17"/>
    <p:sldId id="347" r:id="rId18"/>
    <p:sldId id="348" r:id="rId19"/>
    <p:sldId id="349" r:id="rId20"/>
    <p:sldId id="350" r:id="rId21"/>
    <p:sldId id="351" r:id="rId22"/>
    <p:sldId id="354" r:id="rId23"/>
    <p:sldId id="352" r:id="rId24"/>
  </p:sldIdLst>
  <p:sldSz cx="9144000" cy="6858000" type="screen4x3"/>
  <p:notesSz cx="9931400" cy="67945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7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4303713" cy="339725"/>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a:ea typeface="+mn-ea"/>
                <a:cs typeface="+mn-cs"/>
              </a:defRPr>
            </a:lvl1pPr>
          </a:lstStyle>
          <a:p>
            <a:pPr>
              <a:defRPr/>
            </a:pPr>
            <a:endParaRPr lang="en-US"/>
          </a:p>
        </p:txBody>
      </p:sp>
      <p:sp>
        <p:nvSpPr>
          <p:cNvPr id="43011" name="Rectangle 3"/>
          <p:cNvSpPr>
            <a:spLocks noGrp="1" noChangeArrowheads="1"/>
          </p:cNvSpPr>
          <p:nvPr>
            <p:ph type="dt" sz="quarter" idx="1"/>
          </p:nvPr>
        </p:nvSpPr>
        <p:spPr bwMode="auto">
          <a:xfrm>
            <a:off x="5627688" y="0"/>
            <a:ext cx="4303712" cy="339725"/>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a:ea typeface="+mn-ea"/>
                <a:cs typeface="+mn-cs"/>
              </a:defRPr>
            </a:lvl1pPr>
          </a:lstStyle>
          <a:p>
            <a:pPr>
              <a:defRPr/>
            </a:pPr>
            <a:endParaRPr lang="en-US"/>
          </a:p>
        </p:txBody>
      </p:sp>
      <p:sp>
        <p:nvSpPr>
          <p:cNvPr id="43012" name="Rectangle 4"/>
          <p:cNvSpPr>
            <a:spLocks noGrp="1" noChangeArrowheads="1"/>
          </p:cNvSpPr>
          <p:nvPr>
            <p:ph type="ftr" sz="quarter" idx="2"/>
          </p:nvPr>
        </p:nvSpPr>
        <p:spPr bwMode="auto">
          <a:xfrm>
            <a:off x="0" y="6454775"/>
            <a:ext cx="4303713" cy="339725"/>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a:ea typeface="+mn-ea"/>
                <a:cs typeface="+mn-cs"/>
              </a:defRPr>
            </a:lvl1pPr>
          </a:lstStyle>
          <a:p>
            <a:pPr>
              <a:defRPr/>
            </a:pPr>
            <a:endParaRPr lang="en-US"/>
          </a:p>
        </p:txBody>
      </p:sp>
      <p:sp>
        <p:nvSpPr>
          <p:cNvPr id="43013" name="Rectangle 5"/>
          <p:cNvSpPr>
            <a:spLocks noGrp="1" noChangeArrowheads="1"/>
          </p:cNvSpPr>
          <p:nvPr>
            <p:ph type="sldNum" sz="quarter" idx="3"/>
          </p:nvPr>
        </p:nvSpPr>
        <p:spPr bwMode="auto">
          <a:xfrm>
            <a:off x="5627688" y="6454775"/>
            <a:ext cx="4303712" cy="339725"/>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a:lvl1pPr>
          </a:lstStyle>
          <a:p>
            <a:fld id="{9F753691-A26F-CD4D-8D20-2B58D26BC6F1}" type="slidenum">
              <a:rPr lang="en-US"/>
              <a:pPr/>
              <a:t>‹#›</a:t>
            </a:fld>
            <a:endParaRPr lang="en-US"/>
          </a:p>
        </p:txBody>
      </p:sp>
    </p:spTree>
    <p:extLst>
      <p:ext uri="{BB962C8B-B14F-4D97-AF65-F5344CB8AC3E}">
        <p14:creationId xmlns:p14="http://schemas.microsoft.com/office/powerpoint/2010/main" val="565060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4303713" cy="339725"/>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a:ea typeface="+mn-ea"/>
                <a:cs typeface="+mn-cs"/>
              </a:defRPr>
            </a:lvl1pPr>
          </a:lstStyle>
          <a:p>
            <a:pPr>
              <a:defRPr/>
            </a:pPr>
            <a:endParaRPr lang="en-US"/>
          </a:p>
        </p:txBody>
      </p:sp>
      <p:sp>
        <p:nvSpPr>
          <p:cNvPr id="32771" name="Rectangle 3"/>
          <p:cNvSpPr>
            <a:spLocks noGrp="1" noChangeArrowheads="1"/>
          </p:cNvSpPr>
          <p:nvPr>
            <p:ph type="dt" idx="1"/>
          </p:nvPr>
        </p:nvSpPr>
        <p:spPr bwMode="auto">
          <a:xfrm>
            <a:off x="5627688" y="0"/>
            <a:ext cx="4303712" cy="339725"/>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3265488" y="509588"/>
            <a:ext cx="3397250"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3" name="Rectangle 5"/>
          <p:cNvSpPr>
            <a:spLocks noGrp="1" noChangeArrowheads="1"/>
          </p:cNvSpPr>
          <p:nvPr>
            <p:ph type="body" sz="quarter" idx="3"/>
          </p:nvPr>
        </p:nvSpPr>
        <p:spPr bwMode="auto">
          <a:xfrm>
            <a:off x="1325563" y="3228975"/>
            <a:ext cx="7280275" cy="305593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6454775"/>
            <a:ext cx="4303713" cy="339725"/>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a:ea typeface="+mn-ea"/>
                <a:cs typeface="+mn-cs"/>
              </a:defRPr>
            </a:lvl1pPr>
          </a:lstStyle>
          <a:p>
            <a:pPr>
              <a:defRPr/>
            </a:pPr>
            <a:endParaRPr lang="en-US"/>
          </a:p>
        </p:txBody>
      </p:sp>
      <p:sp>
        <p:nvSpPr>
          <p:cNvPr id="32775" name="Rectangle 7"/>
          <p:cNvSpPr>
            <a:spLocks noGrp="1" noChangeArrowheads="1"/>
          </p:cNvSpPr>
          <p:nvPr>
            <p:ph type="sldNum" sz="quarter" idx="5"/>
          </p:nvPr>
        </p:nvSpPr>
        <p:spPr bwMode="auto">
          <a:xfrm>
            <a:off x="5627688" y="6454775"/>
            <a:ext cx="4303712" cy="339725"/>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a:lvl1pPr>
          </a:lstStyle>
          <a:p>
            <a:fld id="{3182FF6A-ECA8-B34E-BC58-B3BA1EFEABB2}" type="slidenum">
              <a:rPr lang="en-US"/>
              <a:pPr/>
              <a:t>‹#›</a:t>
            </a:fld>
            <a:endParaRPr lang="en-US"/>
          </a:p>
        </p:txBody>
      </p:sp>
    </p:spTree>
    <p:extLst>
      <p:ext uri="{BB962C8B-B14F-4D97-AF65-F5344CB8AC3E}">
        <p14:creationId xmlns:p14="http://schemas.microsoft.com/office/powerpoint/2010/main" val="1151221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2E97F7F-24E1-A84C-9E85-94056D58458C}"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universityof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248400"/>
            <a:ext cx="17526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Woodcut-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237312"/>
            <a:ext cx="129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685800" y="6248400"/>
            <a:ext cx="255987" cy="246221"/>
          </a:xfrm>
          <a:prstGeom prst="rect">
            <a:avLst/>
          </a:prstGeom>
          <a:noFill/>
          <a:ln w="9525">
            <a:noFill/>
            <a:miter lim="800000"/>
            <a:headEnd/>
            <a:tailEnd/>
          </a:ln>
        </p:spPr>
        <p:txBody>
          <a:bodyPr wrap="none">
            <a:spAutoFit/>
          </a:bodyPr>
          <a:lstStyle/>
          <a:p>
            <a:pPr>
              <a:defRPr/>
            </a:pPr>
            <a:r>
              <a:rPr lang="en-US" sz="1000" dirty="0" smtClean="0">
                <a:latin typeface="Arial" charset="0"/>
                <a:ea typeface="+mn-ea"/>
                <a:cs typeface="+mn-cs"/>
              </a:rPr>
              <a:t>e</a:t>
            </a:r>
            <a:endParaRPr lang="en-US" sz="1000" dirty="0">
              <a:latin typeface="Arial" charset="0"/>
              <a:ea typeface="+mn-ea"/>
              <a:cs typeface="+mn-cs"/>
            </a:endParaRPr>
          </a:p>
        </p:txBody>
      </p:sp>
      <p:cxnSp>
        <p:nvCxnSpPr>
          <p:cNvPr id="7" name="AutoShape 9"/>
          <p:cNvCxnSpPr>
            <a:cxnSpLocks noChangeShapeType="1"/>
          </p:cNvCxnSpPr>
          <p:nvPr/>
        </p:nvCxnSpPr>
        <p:spPr bwMode="auto">
          <a:xfrm>
            <a:off x="685800" y="3657600"/>
            <a:ext cx="7772400" cy="0"/>
          </a:xfrm>
          <a:prstGeom prst="straightConnector1">
            <a:avLst/>
          </a:prstGeom>
          <a:noFill/>
          <a:ln w="25400">
            <a:solidFill>
              <a:schemeClr val="accent2"/>
            </a:solidFill>
            <a:round/>
            <a:headEnd/>
            <a:tailEnd/>
          </a:ln>
          <a:extLst>
            <a:ext uri="{909E8E84-426E-40dd-AFC4-6F175D3DCCD1}">
              <a14:hiddenFill xmlns:a14="http://schemas.microsoft.com/office/drawing/2010/main">
                <a:noFill/>
              </a14:hiddenFill>
            </a:ext>
          </a:extLst>
        </p:spPr>
      </p:cxnSp>
      <p:sp>
        <p:nvSpPr>
          <p:cNvPr id="147458" name="Rectangle 2"/>
          <p:cNvSpPr>
            <a:spLocks noGrp="1" noChangeArrowheads="1"/>
          </p:cNvSpPr>
          <p:nvPr>
            <p:ph type="ctrTitle"/>
          </p:nvPr>
        </p:nvSpPr>
        <p:spPr>
          <a:xfrm>
            <a:off x="685800" y="2286000"/>
            <a:ext cx="7772400" cy="1143000"/>
          </a:xfrm>
        </p:spPr>
        <p:txBody>
          <a:bodyPr/>
          <a:lstStyle>
            <a:lvl1pPr>
              <a:defRPr/>
            </a:lvl1pPr>
          </a:lstStyle>
          <a:p>
            <a:r>
              <a:rPr lang="en-GB" smtClean="0"/>
              <a:t>Click to edit Master title style</a:t>
            </a:r>
            <a:endParaRPr lang="en-US"/>
          </a:p>
        </p:txBody>
      </p:sp>
      <p:sp>
        <p:nvSpPr>
          <p:cNvPr id="1474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smtClean="0"/>
              <a:t>Click to edit Master subtitle style</a:t>
            </a:r>
            <a:endParaRPr lang="en-US"/>
          </a:p>
        </p:txBody>
      </p:sp>
      <p:sp>
        <p:nvSpPr>
          <p:cNvPr id="8" name="Rectangle 4"/>
          <p:cNvSpPr>
            <a:spLocks noGrp="1" noChangeArrowheads="1"/>
          </p:cNvSpPr>
          <p:nvPr>
            <p:ph type="ftr" sz="quarter" idx="10"/>
          </p:nvPr>
        </p:nvSpPr>
        <p:spPr>
          <a:xfrm flipH="1">
            <a:off x="683568" y="6237312"/>
            <a:ext cx="72008" cy="457200"/>
          </a:xfrm>
        </p:spPr>
        <p:txBody>
          <a:bodyPr/>
          <a:lstStyle>
            <a:lvl1pPr>
              <a:defRPr/>
            </a:lvl1pPr>
          </a:lstStyle>
          <a:p>
            <a:pPr>
              <a:defRPr/>
            </a:pPr>
            <a:endParaRPr lang="en-US" dirty="0"/>
          </a:p>
        </p:txBody>
      </p:sp>
      <p:sp>
        <p:nvSpPr>
          <p:cNvPr id="9" name="Rectangle 5"/>
          <p:cNvSpPr>
            <a:spLocks noGrp="1" noChangeArrowheads="1"/>
          </p:cNvSpPr>
          <p:nvPr>
            <p:ph type="sldNum" sz="quarter" idx="11"/>
          </p:nvPr>
        </p:nvSpPr>
        <p:spPr/>
        <p:txBody>
          <a:bodyPr/>
          <a:lstStyle>
            <a:lvl1pPr>
              <a:lnSpc>
                <a:spcPct val="100000"/>
              </a:lnSpc>
              <a:defRPr sz="1400">
                <a:ea typeface="+mn-ea"/>
                <a:cs typeface="+mn-cs"/>
              </a:defRPr>
            </a:lvl1pPr>
          </a:lstStyle>
          <a:p>
            <a:pPr>
              <a:defRPr/>
            </a:pPr>
            <a:endParaRPr lang="en-US"/>
          </a:p>
        </p:txBody>
      </p:sp>
    </p:spTree>
    <p:extLst>
      <p:ext uri="{BB962C8B-B14F-4D97-AF65-F5344CB8AC3E}">
        <p14:creationId xmlns:p14="http://schemas.microsoft.com/office/powerpoint/2010/main" val="193143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DAE9238F-E542-7948-8F1E-CCA675653DB4}" type="slidenum">
              <a:rPr lang="en-US"/>
              <a:pPr/>
              <a:t>‹#›</a:t>
            </a:fld>
            <a:endParaRPr lang="en-US" sz="1400"/>
          </a:p>
        </p:txBody>
      </p:sp>
    </p:spTree>
    <p:extLst>
      <p:ext uri="{BB962C8B-B14F-4D97-AF65-F5344CB8AC3E}">
        <p14:creationId xmlns:p14="http://schemas.microsoft.com/office/powerpoint/2010/main" val="146801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19A8CC09-DD39-BC44-9090-EC6A17ED59EE}" type="slidenum">
              <a:rPr lang="en-US"/>
              <a:pPr/>
              <a:t>‹#›</a:t>
            </a:fld>
            <a:endParaRPr lang="en-US" sz="1400"/>
          </a:p>
        </p:txBody>
      </p:sp>
    </p:spTree>
    <p:extLst>
      <p:ext uri="{BB962C8B-B14F-4D97-AF65-F5344CB8AC3E}">
        <p14:creationId xmlns:p14="http://schemas.microsoft.com/office/powerpoint/2010/main" val="345155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0F261638-CC74-2D4F-9BB0-531D82B2CA90}" type="slidenum">
              <a:rPr lang="en-US"/>
              <a:pPr/>
              <a:t>‹#›</a:t>
            </a:fld>
            <a:endParaRPr lang="en-US" sz="1400"/>
          </a:p>
        </p:txBody>
      </p:sp>
    </p:spTree>
    <p:extLst>
      <p:ext uri="{BB962C8B-B14F-4D97-AF65-F5344CB8AC3E}">
        <p14:creationId xmlns:p14="http://schemas.microsoft.com/office/powerpoint/2010/main" val="324745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9FF52992-4F0C-1E4D-AB3D-B9DEBB444E32}" type="slidenum">
              <a:rPr lang="en-US"/>
              <a:pPr/>
              <a:t>‹#›</a:t>
            </a:fld>
            <a:endParaRPr lang="en-US" sz="1400"/>
          </a:p>
        </p:txBody>
      </p:sp>
    </p:spTree>
    <p:extLst>
      <p:ext uri="{BB962C8B-B14F-4D97-AF65-F5344CB8AC3E}">
        <p14:creationId xmlns:p14="http://schemas.microsoft.com/office/powerpoint/2010/main" val="424182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DAC5F05A-58A6-E041-9CE0-447953261DBC}" type="slidenum">
              <a:rPr lang="en-US"/>
              <a:pPr/>
              <a:t>‹#›</a:t>
            </a:fld>
            <a:endParaRPr lang="en-US" sz="1400"/>
          </a:p>
        </p:txBody>
      </p:sp>
    </p:spTree>
    <p:extLst>
      <p:ext uri="{BB962C8B-B14F-4D97-AF65-F5344CB8AC3E}">
        <p14:creationId xmlns:p14="http://schemas.microsoft.com/office/powerpoint/2010/main" val="305789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fld id="{CA4E627A-A35C-D148-A28F-0B3B91B2CE64}" type="slidenum">
              <a:rPr lang="en-US"/>
              <a:pPr/>
              <a:t>‹#›</a:t>
            </a:fld>
            <a:endParaRPr lang="en-US" sz="1400"/>
          </a:p>
        </p:txBody>
      </p:sp>
    </p:spTree>
    <p:extLst>
      <p:ext uri="{BB962C8B-B14F-4D97-AF65-F5344CB8AC3E}">
        <p14:creationId xmlns:p14="http://schemas.microsoft.com/office/powerpoint/2010/main" val="217820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fld id="{60C649BD-EF20-A24E-84A4-797A242CC7B9}" type="slidenum">
              <a:rPr lang="en-US"/>
              <a:pPr/>
              <a:t>‹#›</a:t>
            </a:fld>
            <a:endParaRPr lang="en-US" sz="1400"/>
          </a:p>
        </p:txBody>
      </p:sp>
    </p:spTree>
    <p:extLst>
      <p:ext uri="{BB962C8B-B14F-4D97-AF65-F5344CB8AC3E}">
        <p14:creationId xmlns:p14="http://schemas.microsoft.com/office/powerpoint/2010/main" val="103200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fld id="{7510B2D7-6113-C045-B97B-096B31A778B6}" type="slidenum">
              <a:rPr lang="en-US"/>
              <a:pPr/>
              <a:t>‹#›</a:t>
            </a:fld>
            <a:endParaRPr lang="en-US" sz="1400"/>
          </a:p>
        </p:txBody>
      </p:sp>
    </p:spTree>
    <p:extLst>
      <p:ext uri="{BB962C8B-B14F-4D97-AF65-F5344CB8AC3E}">
        <p14:creationId xmlns:p14="http://schemas.microsoft.com/office/powerpoint/2010/main" val="407599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F9E61678-E5B6-AF41-A92E-127421794080}" type="slidenum">
              <a:rPr lang="en-US"/>
              <a:pPr/>
              <a:t>‹#›</a:t>
            </a:fld>
            <a:endParaRPr lang="en-US" sz="1400"/>
          </a:p>
        </p:txBody>
      </p:sp>
    </p:spTree>
    <p:extLst>
      <p:ext uri="{BB962C8B-B14F-4D97-AF65-F5344CB8AC3E}">
        <p14:creationId xmlns:p14="http://schemas.microsoft.com/office/powerpoint/2010/main" val="167175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910B713D-5B0B-C74B-80FF-95720636B4C5}" type="slidenum">
              <a:rPr lang="en-US"/>
              <a:pPr/>
              <a:t>‹#›</a:t>
            </a:fld>
            <a:endParaRPr lang="en-US" sz="1400"/>
          </a:p>
        </p:txBody>
      </p:sp>
    </p:spTree>
    <p:extLst>
      <p:ext uri="{BB962C8B-B14F-4D97-AF65-F5344CB8AC3E}">
        <p14:creationId xmlns:p14="http://schemas.microsoft.com/office/powerpoint/2010/main" val="1408281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1027" name="Rectangle 3"/>
          <p:cNvSpPr>
            <a:spLocks noGrp="1" noChangeArrowheads="1"/>
          </p:cNvSpPr>
          <p:nvPr>
            <p:ph type="body" idx="1"/>
          </p:nvPr>
        </p:nvSpPr>
        <p:spPr bwMode="auto">
          <a:xfrm>
            <a:off x="685800" y="11430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6436" name="Rectangle 4"/>
          <p:cNvSpPr>
            <a:spLocks noGrp="1" noChangeArrowheads="1"/>
          </p:cNvSpPr>
          <p:nvPr>
            <p:ph type="ftr" sz="quarter" idx="3"/>
          </p:nvPr>
        </p:nvSpPr>
        <p:spPr bwMode="auto">
          <a:xfrm>
            <a:off x="755576" y="6237312"/>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46437"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10000"/>
              </a:lnSpc>
              <a:defRPr sz="1000">
                <a:latin typeface="Arial" charset="0"/>
              </a:defRPr>
            </a:lvl1pPr>
          </a:lstStyle>
          <a:p>
            <a:fld id="{E730E6A0-F3FB-9047-8E5D-6319722C88F4}" type="slidenum">
              <a:rPr lang="en-US"/>
              <a:pPr/>
              <a:t>‹#›</a:t>
            </a:fld>
            <a:endParaRPr lang="en-US" sz="1400"/>
          </a:p>
        </p:txBody>
      </p:sp>
      <p:pic>
        <p:nvPicPr>
          <p:cNvPr id="1030" name="Picture 6" descr="universityofyo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6248400"/>
            <a:ext cx="17526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Woodcut-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568" y="6237312"/>
            <a:ext cx="129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3" name="AutoShape 9"/>
          <p:cNvCxnSpPr>
            <a:cxnSpLocks noChangeShapeType="1"/>
          </p:cNvCxnSpPr>
          <p:nvPr/>
        </p:nvCxnSpPr>
        <p:spPr bwMode="auto">
          <a:xfrm>
            <a:off x="685800" y="1066800"/>
            <a:ext cx="7772400" cy="0"/>
          </a:xfrm>
          <a:prstGeom prst="straightConnector1">
            <a:avLst/>
          </a:prstGeom>
          <a:noFill/>
          <a:ln w="25400">
            <a:solidFill>
              <a:schemeClr val="accent2"/>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ea typeface="ＭＳ Ｐゴシック" pitchFamily="124" charset="-128"/>
          <a:cs typeface="ＭＳ Ｐゴシック" pitchFamily="124" charset="-128"/>
        </a:defRPr>
      </a:lvl2pPr>
      <a:lvl3pPr algn="ctr" rtl="0" eaLnBrk="1" fontAlgn="base" hangingPunct="1">
        <a:spcBef>
          <a:spcPct val="0"/>
        </a:spcBef>
        <a:spcAft>
          <a:spcPct val="0"/>
        </a:spcAft>
        <a:defRPr sz="3600">
          <a:solidFill>
            <a:schemeClr val="tx2"/>
          </a:solidFill>
          <a:latin typeface="Arial" charset="0"/>
          <a:ea typeface="ＭＳ Ｐゴシック" pitchFamily="124" charset="-128"/>
          <a:cs typeface="ＭＳ Ｐゴシック" pitchFamily="124" charset="-128"/>
        </a:defRPr>
      </a:lvl3pPr>
      <a:lvl4pPr algn="ctr" rtl="0" eaLnBrk="1" fontAlgn="base" hangingPunct="1">
        <a:spcBef>
          <a:spcPct val="0"/>
        </a:spcBef>
        <a:spcAft>
          <a:spcPct val="0"/>
        </a:spcAft>
        <a:defRPr sz="3600">
          <a:solidFill>
            <a:schemeClr val="tx2"/>
          </a:solidFill>
          <a:latin typeface="Arial" charset="0"/>
          <a:ea typeface="ＭＳ Ｐゴシック" pitchFamily="124" charset="-128"/>
          <a:cs typeface="ＭＳ Ｐゴシック" pitchFamily="124" charset="-128"/>
        </a:defRPr>
      </a:lvl4pPr>
      <a:lvl5pPr algn="ctr" rtl="0" eaLnBrk="1" fontAlgn="base" hangingPunct="1">
        <a:spcBef>
          <a:spcPct val="0"/>
        </a:spcBef>
        <a:spcAft>
          <a:spcPct val="0"/>
        </a:spcAft>
        <a:defRPr sz="3600">
          <a:solidFill>
            <a:schemeClr val="tx2"/>
          </a:solidFill>
          <a:latin typeface="Arial" charset="0"/>
          <a:ea typeface="ＭＳ Ｐゴシック" pitchFamily="124" charset="-128"/>
          <a:cs typeface="ＭＳ Ｐゴシック" pitchFamily="124" charset="-128"/>
        </a:defRPr>
      </a:lvl5pPr>
      <a:lvl6pPr marL="457200" algn="ctr" rtl="0" eaLnBrk="1" fontAlgn="base" hangingPunct="1">
        <a:spcBef>
          <a:spcPct val="0"/>
        </a:spcBef>
        <a:spcAft>
          <a:spcPct val="0"/>
        </a:spcAft>
        <a:defRPr sz="3600">
          <a:solidFill>
            <a:schemeClr val="tx2"/>
          </a:solidFill>
          <a:latin typeface="Arial" charset="0"/>
          <a:ea typeface="ＭＳ Ｐゴシック" pitchFamily="124" charset="-128"/>
          <a:cs typeface="ＭＳ Ｐゴシック" pitchFamily="124" charset="-128"/>
        </a:defRPr>
      </a:lvl6pPr>
      <a:lvl7pPr marL="914400" algn="ctr" rtl="0" eaLnBrk="1" fontAlgn="base" hangingPunct="1">
        <a:spcBef>
          <a:spcPct val="0"/>
        </a:spcBef>
        <a:spcAft>
          <a:spcPct val="0"/>
        </a:spcAft>
        <a:defRPr sz="3600">
          <a:solidFill>
            <a:schemeClr val="tx2"/>
          </a:solidFill>
          <a:latin typeface="Arial" charset="0"/>
          <a:ea typeface="ＭＳ Ｐゴシック" pitchFamily="124" charset="-128"/>
          <a:cs typeface="ＭＳ Ｐゴシック" pitchFamily="124" charset="-128"/>
        </a:defRPr>
      </a:lvl7pPr>
      <a:lvl8pPr marL="1371600" algn="ctr" rtl="0" eaLnBrk="1" fontAlgn="base" hangingPunct="1">
        <a:spcBef>
          <a:spcPct val="0"/>
        </a:spcBef>
        <a:spcAft>
          <a:spcPct val="0"/>
        </a:spcAft>
        <a:defRPr sz="3600">
          <a:solidFill>
            <a:schemeClr val="tx2"/>
          </a:solidFill>
          <a:latin typeface="Arial" charset="0"/>
          <a:ea typeface="ＭＳ Ｐゴシック" pitchFamily="124" charset="-128"/>
          <a:cs typeface="ＭＳ Ｐゴシック" pitchFamily="124" charset="-128"/>
        </a:defRPr>
      </a:lvl8pPr>
      <a:lvl9pPr marL="1828800" algn="ctr" rtl="0" eaLnBrk="1" fontAlgn="base" hangingPunct="1">
        <a:spcBef>
          <a:spcPct val="0"/>
        </a:spcBef>
        <a:spcAft>
          <a:spcPct val="0"/>
        </a:spcAft>
        <a:defRPr sz="3600">
          <a:solidFill>
            <a:schemeClr val="tx2"/>
          </a:solidFill>
          <a:latin typeface="Arial" charset="0"/>
          <a:ea typeface="ＭＳ Ｐゴシック" pitchFamily="124" charset="-128"/>
          <a:cs typeface="ＭＳ Ｐゴシック" pitchFamily="124"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340768"/>
            <a:ext cx="7772400" cy="2088232"/>
          </a:xfrm>
        </p:spPr>
        <p:txBody>
          <a:bodyPr/>
          <a:lstStyle/>
          <a:p>
            <a:r>
              <a:rPr lang="en-US" dirty="0"/>
              <a:t>Putting disabled and older people at the </a:t>
            </a:r>
            <a:r>
              <a:rPr lang="en-US" dirty="0" err="1"/>
              <a:t>centre</a:t>
            </a:r>
            <a:r>
              <a:rPr lang="en-US" dirty="0"/>
              <a:t> of </a:t>
            </a:r>
            <a:r>
              <a:rPr lang="en-US" dirty="0" err="1"/>
              <a:t>eAccessibility</a:t>
            </a:r>
            <a:endParaRPr lang="en-US" dirty="0">
              <a:latin typeface="Arial" charset="0"/>
              <a:ea typeface="ＭＳ Ｐゴシック" charset="0"/>
              <a:cs typeface="ＭＳ Ｐゴシック" charset="0"/>
            </a:endParaRPr>
          </a:p>
        </p:txBody>
      </p:sp>
      <p:sp>
        <p:nvSpPr>
          <p:cNvPr id="15363" name="Rectangle 3"/>
          <p:cNvSpPr>
            <a:spLocks noGrp="1" noChangeArrowheads="1"/>
          </p:cNvSpPr>
          <p:nvPr>
            <p:ph type="subTitle" idx="1"/>
          </p:nvPr>
        </p:nvSpPr>
        <p:spPr>
          <a:xfrm>
            <a:off x="914400" y="3886200"/>
            <a:ext cx="6858000" cy="1752600"/>
          </a:xfrm>
        </p:spPr>
        <p:txBody>
          <a:bodyPr/>
          <a:lstStyle/>
          <a:p>
            <a:pPr eaLnBrk="1" hangingPunct="1"/>
            <a:r>
              <a:rPr lang="en-US" dirty="0" smtClean="0">
                <a:latin typeface="Arial" charset="0"/>
                <a:ea typeface="ＭＳ Ｐゴシック" charset="0"/>
                <a:cs typeface="ＭＳ Ｐゴシック" charset="0"/>
              </a:rPr>
              <a:t>Helen Petrie</a:t>
            </a:r>
          </a:p>
          <a:p>
            <a:pPr eaLnBrk="1" hangingPunct="1"/>
            <a:r>
              <a:rPr lang="en-US" dirty="0" smtClean="0">
                <a:latin typeface="Arial" charset="0"/>
                <a:ea typeface="ＭＳ Ｐゴシック" charset="0"/>
                <a:cs typeface="ＭＳ Ｐゴシック" charset="0"/>
              </a:rPr>
              <a:t>Human Computer Interaction Research Group</a:t>
            </a:r>
          </a:p>
          <a:p>
            <a:pPr eaLnBrk="1" hangingPunct="1"/>
            <a:r>
              <a:rPr lang="en-US" dirty="0" smtClean="0">
                <a:latin typeface="Arial" charset="0"/>
                <a:ea typeface="ＭＳ Ｐゴシック" charset="0"/>
                <a:cs typeface="ＭＳ Ｐゴシック" charset="0"/>
              </a:rPr>
              <a:t>University of York</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to do better in R&amp;D</a:t>
            </a:r>
            <a:endParaRPr lang="en-US" dirty="0"/>
          </a:p>
        </p:txBody>
      </p:sp>
      <p:sp>
        <p:nvSpPr>
          <p:cNvPr id="3" name="Content Placeholder 2"/>
          <p:cNvSpPr>
            <a:spLocks noGrp="1"/>
          </p:cNvSpPr>
          <p:nvPr>
            <p:ph idx="1"/>
          </p:nvPr>
        </p:nvSpPr>
        <p:spPr/>
        <p:txBody>
          <a:bodyPr/>
          <a:lstStyle/>
          <a:p>
            <a:r>
              <a:rPr lang="en-US" dirty="0"/>
              <a:t>In the TIDE </a:t>
            </a:r>
            <a:r>
              <a:rPr lang="en-US" dirty="0" smtClean="0"/>
              <a:t>Initiative there </a:t>
            </a:r>
            <a:r>
              <a:rPr lang="en-US" dirty="0"/>
              <a:t>was a reasonably sensible lifecycle that included eliciting requirements and doing evaluations, that seems to have been </a:t>
            </a:r>
            <a:r>
              <a:rPr lang="en-US" dirty="0" smtClean="0"/>
              <a:t>lost</a:t>
            </a:r>
          </a:p>
          <a:p>
            <a:r>
              <a:rPr lang="en-US" dirty="0" smtClean="0"/>
              <a:t>There was also an expectation that a certain proportion of a project’s budget would be used on requirements and evaluation</a:t>
            </a:r>
          </a:p>
          <a:p>
            <a:r>
              <a:rPr lang="en-US" dirty="0" smtClean="0"/>
              <a:t>Two excellent aspects of the TIDE Initiative seem to have been lost</a:t>
            </a:r>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10</a:t>
            </a:fld>
            <a:endParaRPr lang="en-US" sz="1400"/>
          </a:p>
        </p:txBody>
      </p:sp>
    </p:spTree>
    <p:extLst>
      <p:ext uri="{BB962C8B-B14F-4D97-AF65-F5344CB8AC3E}">
        <p14:creationId xmlns:p14="http://schemas.microsoft.com/office/powerpoint/2010/main" val="15813924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trouble is …</a:t>
            </a:r>
            <a:endParaRPr lang="en-US" dirty="0"/>
          </a:p>
        </p:txBody>
      </p:sp>
      <p:sp>
        <p:nvSpPr>
          <p:cNvPr id="3" name="Content Placeholder 2"/>
          <p:cNvSpPr>
            <a:spLocks noGrp="1"/>
          </p:cNvSpPr>
          <p:nvPr>
            <p:ph idx="1"/>
          </p:nvPr>
        </p:nvSpPr>
        <p:spPr/>
        <p:txBody>
          <a:bodyPr/>
          <a:lstStyle/>
          <a:p>
            <a:r>
              <a:rPr lang="en-US" dirty="0" smtClean="0"/>
              <a:t>Doing all this is time-consuming and costs money</a:t>
            </a:r>
          </a:p>
          <a:p>
            <a:r>
              <a:rPr lang="en-US" dirty="0" smtClean="0"/>
              <a:t>In the i2Web project we have done contextual inquiry with 14 web developers to better understand their work habits and how we would incorporate accessibility tools most effectively into their work</a:t>
            </a:r>
          </a:p>
          <a:p>
            <a:r>
              <a:rPr lang="en-US" dirty="0" smtClean="0"/>
              <a:t>Interviews took 2 – 3 hours involved discussion, demonstration of work practices </a:t>
            </a:r>
            <a:r>
              <a:rPr lang="en-US" dirty="0" err="1" smtClean="0"/>
              <a:t>etc</a:t>
            </a:r>
            <a:endParaRPr lang="en-US" dirty="0" smtClean="0"/>
          </a:p>
        </p:txBody>
      </p:sp>
      <p:sp>
        <p:nvSpPr>
          <p:cNvPr id="4" name="Slide Number Placeholder 3"/>
          <p:cNvSpPr>
            <a:spLocks noGrp="1"/>
          </p:cNvSpPr>
          <p:nvPr>
            <p:ph type="sldNum" sz="quarter" idx="11"/>
          </p:nvPr>
        </p:nvSpPr>
        <p:spPr/>
        <p:txBody>
          <a:bodyPr/>
          <a:lstStyle/>
          <a:p>
            <a:fld id="{0F261638-CC74-2D4F-9BB0-531D82B2CA90}" type="slidenum">
              <a:rPr lang="en-US" smtClean="0"/>
              <a:pPr/>
              <a:t>11</a:t>
            </a:fld>
            <a:endParaRPr lang="en-US" sz="1400"/>
          </a:p>
        </p:txBody>
      </p:sp>
    </p:spTree>
    <p:extLst>
      <p:ext uri="{BB962C8B-B14F-4D97-AF65-F5344CB8AC3E}">
        <p14:creationId xmlns:p14="http://schemas.microsoft.com/office/powerpoint/2010/main" val="5948189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i2Web Contextual inquiry</a:t>
            </a:r>
            <a:endParaRPr lang="en-US" dirty="0"/>
          </a:p>
        </p:txBody>
      </p:sp>
      <p:sp>
        <p:nvSpPr>
          <p:cNvPr id="3" name="Content Placeholder 2"/>
          <p:cNvSpPr>
            <a:spLocks noGrp="1"/>
          </p:cNvSpPr>
          <p:nvPr>
            <p:ph idx="1"/>
          </p:nvPr>
        </p:nvSpPr>
        <p:spPr/>
        <p:txBody>
          <a:bodyPr/>
          <a:lstStyle/>
          <a:p>
            <a:r>
              <a:rPr lang="en-US" dirty="0"/>
              <a:t>It is an excellent way of understanding </a:t>
            </a:r>
            <a:r>
              <a:rPr lang="en-US" dirty="0" smtClean="0"/>
              <a:t>people’s work practices</a:t>
            </a:r>
          </a:p>
          <a:p>
            <a:r>
              <a:rPr lang="en-US" dirty="0" smtClean="0"/>
              <a:t>And it helps tease out some of the “socially appropriate” responses that people give in interviews or questionnaires</a:t>
            </a:r>
          </a:p>
          <a:p>
            <a:r>
              <a:rPr lang="en-US" dirty="0" smtClean="0"/>
              <a:t>A number of surveys of web commissioners and web developers (several of which I was responsible for!) showed that 60 – 75% of websites are tested for accessibility</a:t>
            </a:r>
          </a:p>
          <a:p>
            <a:r>
              <a:rPr lang="en-US" dirty="0" smtClean="0"/>
              <a:t>I never believed that</a:t>
            </a:r>
            <a:endParaRPr lang="en-US" dirty="0"/>
          </a:p>
          <a:p>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12</a:t>
            </a:fld>
            <a:endParaRPr lang="en-US" sz="1400"/>
          </a:p>
        </p:txBody>
      </p:sp>
    </p:spTree>
    <p:extLst>
      <p:ext uri="{BB962C8B-B14F-4D97-AF65-F5344CB8AC3E}">
        <p14:creationId xmlns:p14="http://schemas.microsoft.com/office/powerpoint/2010/main" val="15519094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i2Web Contextual inquiry</a:t>
            </a:r>
            <a:endParaRPr lang="en-US" dirty="0"/>
          </a:p>
        </p:txBody>
      </p:sp>
      <p:sp>
        <p:nvSpPr>
          <p:cNvPr id="3" name="Content Placeholder 2"/>
          <p:cNvSpPr>
            <a:spLocks noGrp="1"/>
          </p:cNvSpPr>
          <p:nvPr>
            <p:ph idx="1"/>
          </p:nvPr>
        </p:nvSpPr>
        <p:spPr/>
        <p:txBody>
          <a:bodyPr/>
          <a:lstStyle/>
          <a:p>
            <a:r>
              <a:rPr lang="en-US" dirty="0" smtClean="0"/>
              <a:t>When we did contextual interviews with web developers, a very different picture emerged, sometimes inadvertently</a:t>
            </a:r>
          </a:p>
          <a:p>
            <a:r>
              <a:rPr lang="en-US" dirty="0" smtClean="0"/>
              <a:t>One developer said he used a particular accessibility tool, so was asked to demonstrate how he used it (a key part of contextual inquiry)</a:t>
            </a:r>
          </a:p>
          <a:p>
            <a:r>
              <a:rPr lang="en-US" dirty="0" smtClean="0"/>
              <a:t>When he tried to open it, but the </a:t>
            </a:r>
            <a:r>
              <a:rPr lang="en-US" dirty="0" err="1" smtClean="0"/>
              <a:t>licence</a:t>
            </a:r>
            <a:r>
              <a:rPr lang="en-US" dirty="0" smtClean="0"/>
              <a:t> had run out months before</a:t>
            </a:r>
          </a:p>
          <a:p>
            <a:r>
              <a:rPr lang="en-US" dirty="0" smtClean="0"/>
              <a:t>Other developers could not use the accessibility tools they said they used</a:t>
            </a:r>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13</a:t>
            </a:fld>
            <a:endParaRPr lang="en-US" sz="1400"/>
          </a:p>
        </p:txBody>
      </p:sp>
    </p:spTree>
    <p:extLst>
      <p:ext uri="{BB962C8B-B14F-4D97-AF65-F5344CB8AC3E}">
        <p14:creationId xmlns:p14="http://schemas.microsoft.com/office/powerpoint/2010/main" val="26946236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i2Web contextual inquiry</a:t>
            </a:r>
            <a:endParaRPr lang="en-US" dirty="0"/>
          </a:p>
        </p:txBody>
      </p:sp>
      <p:sp>
        <p:nvSpPr>
          <p:cNvPr id="3" name="Content Placeholder 2"/>
          <p:cNvSpPr>
            <a:spLocks noGrp="1"/>
          </p:cNvSpPr>
          <p:nvPr>
            <p:ph idx="1"/>
          </p:nvPr>
        </p:nvSpPr>
        <p:spPr/>
        <p:txBody>
          <a:bodyPr/>
          <a:lstStyle/>
          <a:p>
            <a:pPr marL="0" indent="0">
              <a:buNone/>
            </a:pPr>
            <a:r>
              <a:rPr lang="en-US" dirty="0" smtClean="0"/>
              <a:t>But this comes at a cost:</a:t>
            </a:r>
          </a:p>
          <a:p>
            <a:pPr marL="0" indent="0">
              <a:buNone/>
            </a:pPr>
            <a:endParaRPr lang="en-US" dirty="0"/>
          </a:p>
          <a:p>
            <a:pPr marL="0" indent="0">
              <a:buNone/>
            </a:pPr>
            <a:r>
              <a:rPr lang="en-US" dirty="0" smtClean="0"/>
              <a:t>Recruitment was difficult – web companies were suspicious of what we were doing </a:t>
            </a:r>
          </a:p>
          <a:p>
            <a:pPr marL="0" indent="0">
              <a:buNone/>
            </a:pPr>
            <a:endParaRPr lang="en-US" dirty="0"/>
          </a:p>
          <a:p>
            <a:pPr marL="0" indent="0">
              <a:buNone/>
            </a:pPr>
            <a:r>
              <a:rPr lang="en-US" dirty="0" smtClean="0"/>
              <a:t>14 x 3 hours of interviews =  42 hours </a:t>
            </a:r>
          </a:p>
          <a:p>
            <a:pPr marL="0" indent="0">
              <a:buNone/>
            </a:pPr>
            <a:endParaRPr lang="en-US" dirty="0"/>
          </a:p>
          <a:p>
            <a:pPr marL="0" indent="0">
              <a:buNone/>
            </a:pPr>
            <a:r>
              <a:rPr lang="en-US" dirty="0" smtClean="0"/>
              <a:t>At least 240 hours of analysis work</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14</a:t>
            </a:fld>
            <a:endParaRPr lang="en-US" sz="1400"/>
          </a:p>
        </p:txBody>
      </p:sp>
    </p:spTree>
    <p:extLst>
      <p:ext uri="{BB962C8B-B14F-4D97-AF65-F5344CB8AC3E}">
        <p14:creationId xmlns:p14="http://schemas.microsoft.com/office/powerpoint/2010/main" val="894177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European projects</a:t>
            </a:r>
            <a:endParaRPr lang="en-US" dirty="0"/>
          </a:p>
        </p:txBody>
      </p:sp>
      <p:sp>
        <p:nvSpPr>
          <p:cNvPr id="6" name="Content Placeholder 5"/>
          <p:cNvSpPr>
            <a:spLocks noGrp="1"/>
          </p:cNvSpPr>
          <p:nvPr>
            <p:ph idx="1"/>
          </p:nvPr>
        </p:nvSpPr>
        <p:spPr/>
        <p:txBody>
          <a:bodyPr/>
          <a:lstStyle/>
          <a:p>
            <a:r>
              <a:rPr lang="en-US" dirty="0" smtClean="0"/>
              <a:t>European projects have many, many advantages </a:t>
            </a:r>
          </a:p>
          <a:p>
            <a:r>
              <a:rPr lang="en-US" dirty="0" smtClean="0"/>
              <a:t>But I think in the assistive technology area there are several problems that have had an adverse effect on pushing developments through to market</a:t>
            </a:r>
          </a:p>
          <a:p>
            <a:r>
              <a:rPr lang="en-US" dirty="0" smtClean="0"/>
              <a:t>In many cases (e.g. </a:t>
            </a:r>
            <a:r>
              <a:rPr lang="en-US" dirty="0" err="1" smtClean="0"/>
              <a:t>MoBIC</a:t>
            </a:r>
            <a:r>
              <a:rPr lang="en-US" dirty="0" smtClean="0"/>
              <a:t>, </a:t>
            </a:r>
            <a:r>
              <a:rPr lang="en-US" dirty="0" err="1" smtClean="0"/>
              <a:t>MultiReader</a:t>
            </a:r>
            <a:r>
              <a:rPr lang="en-US" dirty="0" smtClean="0"/>
              <a:t>) funding was not long enough to do user-</a:t>
            </a:r>
            <a:r>
              <a:rPr lang="en-US" dirty="0" err="1" smtClean="0"/>
              <a:t>centred</a:t>
            </a:r>
            <a:r>
              <a:rPr lang="en-US" dirty="0" smtClean="0"/>
              <a:t> design, for the developers to really understand the problem area of the users</a:t>
            </a:r>
          </a:p>
        </p:txBody>
      </p:sp>
      <p:sp>
        <p:nvSpPr>
          <p:cNvPr id="5" name="Slide Number Placeholder 4"/>
          <p:cNvSpPr>
            <a:spLocks noGrp="1"/>
          </p:cNvSpPr>
          <p:nvPr>
            <p:ph type="sldNum" sz="quarter" idx="11"/>
          </p:nvPr>
        </p:nvSpPr>
        <p:spPr/>
        <p:txBody>
          <a:bodyPr/>
          <a:lstStyle/>
          <a:p>
            <a:fld id="{DAC5F05A-58A6-E041-9CE0-447953261DBC}" type="slidenum">
              <a:rPr lang="en-US" smtClean="0"/>
              <a:pPr/>
              <a:t>15</a:t>
            </a:fld>
            <a:endParaRPr lang="en-US" sz="1400"/>
          </a:p>
        </p:txBody>
      </p:sp>
    </p:spTree>
    <p:extLst>
      <p:ext uri="{BB962C8B-B14F-4D97-AF65-F5344CB8AC3E}">
        <p14:creationId xmlns:p14="http://schemas.microsoft.com/office/powerpoint/2010/main" val="6086175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European Projects</a:t>
            </a:r>
            <a:endParaRPr lang="en-US" dirty="0"/>
          </a:p>
        </p:txBody>
      </p:sp>
      <p:sp>
        <p:nvSpPr>
          <p:cNvPr id="3" name="Content Placeholder 2"/>
          <p:cNvSpPr>
            <a:spLocks noGrp="1"/>
          </p:cNvSpPr>
          <p:nvPr>
            <p:ph idx="1"/>
          </p:nvPr>
        </p:nvSpPr>
        <p:spPr>
          <a:xfrm>
            <a:off x="685800" y="1212304"/>
            <a:ext cx="8062664" cy="4953000"/>
          </a:xfrm>
        </p:spPr>
        <p:txBody>
          <a:bodyPr/>
          <a:lstStyle/>
          <a:p>
            <a:r>
              <a:rPr lang="en-US" sz="2700" dirty="0"/>
              <a:t>The link between R&amp;D </a:t>
            </a:r>
            <a:r>
              <a:rPr lang="en-US" sz="2700" dirty="0" smtClean="0"/>
              <a:t>work and </a:t>
            </a:r>
            <a:r>
              <a:rPr lang="en-US" sz="2700" dirty="0" err="1" smtClean="0"/>
              <a:t>commercialisation</a:t>
            </a:r>
            <a:r>
              <a:rPr lang="en-US" sz="2700" dirty="0" smtClean="0"/>
              <a:t> too weak</a:t>
            </a:r>
          </a:p>
          <a:p>
            <a:r>
              <a:rPr lang="en-US" sz="2700" dirty="0" smtClean="0"/>
              <a:t>EU does provide “bridging” funding, but projects needed more support</a:t>
            </a:r>
          </a:p>
          <a:p>
            <a:r>
              <a:rPr lang="en-US" sz="2700" dirty="0" smtClean="0"/>
              <a:t>And the international nature often worked against us – we could get </a:t>
            </a:r>
            <a:r>
              <a:rPr lang="en-US" sz="2700" dirty="0" err="1" smtClean="0"/>
              <a:t>commercialisation</a:t>
            </a:r>
            <a:r>
              <a:rPr lang="en-US" sz="2700" dirty="0" smtClean="0"/>
              <a:t> support in individual countries, but that would have broken up the consortium</a:t>
            </a:r>
          </a:p>
          <a:p>
            <a:r>
              <a:rPr lang="en-US" sz="2700" dirty="0" smtClean="0"/>
              <a:t>In the case of </a:t>
            </a:r>
            <a:r>
              <a:rPr lang="en-US" sz="2700" dirty="0" err="1" smtClean="0"/>
              <a:t>MoBIC</a:t>
            </a:r>
            <a:r>
              <a:rPr lang="en-US" sz="2700" dirty="0" smtClean="0"/>
              <a:t> I think we lost an important opportunity for Europe to produce the first personal navigation aid and a far better one </a:t>
            </a:r>
            <a:endParaRPr lang="en-US" sz="2700" dirty="0"/>
          </a:p>
          <a:p>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16</a:t>
            </a:fld>
            <a:endParaRPr lang="en-US" sz="1400"/>
          </a:p>
        </p:txBody>
      </p:sp>
    </p:spTree>
    <p:extLst>
      <p:ext uri="{BB962C8B-B14F-4D97-AF65-F5344CB8AC3E}">
        <p14:creationId xmlns:p14="http://schemas.microsoft.com/office/powerpoint/2010/main" val="1550001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approach to </a:t>
            </a:r>
            <a:r>
              <a:rPr lang="en-US" dirty="0" err="1" smtClean="0"/>
              <a:t>eAccessibility</a:t>
            </a:r>
            <a:endParaRPr lang="en-US" dirty="0"/>
          </a:p>
        </p:txBody>
      </p:sp>
      <p:sp>
        <p:nvSpPr>
          <p:cNvPr id="3" name="Content Placeholder 2"/>
          <p:cNvSpPr>
            <a:spLocks noGrp="1"/>
          </p:cNvSpPr>
          <p:nvPr>
            <p:ph idx="1"/>
          </p:nvPr>
        </p:nvSpPr>
        <p:spPr/>
        <p:txBody>
          <a:bodyPr/>
          <a:lstStyle/>
          <a:p>
            <a:r>
              <a:rPr lang="en-US" dirty="0" smtClean="0"/>
              <a:t>Another line of thought about the way we approach accessibility conceptually rather than methodologically </a:t>
            </a:r>
          </a:p>
          <a:p>
            <a:r>
              <a:rPr lang="en-US" dirty="0" smtClean="0"/>
              <a:t>Particularly when working on web accessibility, we conceptualize accessibility as a lack of accessibility problems</a:t>
            </a:r>
          </a:p>
          <a:p>
            <a:r>
              <a:rPr lang="en-US" dirty="0" smtClean="0"/>
              <a:t>We assume that if we remove the barriers to access we will create something that disabled and older people will be able to use</a:t>
            </a:r>
          </a:p>
          <a:p>
            <a:r>
              <a:rPr lang="en-US" dirty="0" smtClean="0"/>
              <a:t>But that assumes that the user is a passive consumer of information</a:t>
            </a:r>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17</a:t>
            </a:fld>
            <a:endParaRPr lang="en-US" sz="1400"/>
          </a:p>
        </p:txBody>
      </p:sp>
    </p:spTree>
    <p:extLst>
      <p:ext uri="{BB962C8B-B14F-4D97-AF65-F5344CB8AC3E}">
        <p14:creationId xmlns:p14="http://schemas.microsoft.com/office/powerpoint/2010/main" val="23642734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lack of problems?</a:t>
            </a:r>
            <a:endParaRPr lang="en-US" dirty="0"/>
          </a:p>
        </p:txBody>
      </p:sp>
      <p:sp>
        <p:nvSpPr>
          <p:cNvPr id="3" name="Content Placeholder 2"/>
          <p:cNvSpPr>
            <a:spLocks noGrp="1"/>
          </p:cNvSpPr>
          <p:nvPr>
            <p:ph idx="1"/>
          </p:nvPr>
        </p:nvSpPr>
        <p:spPr/>
        <p:txBody>
          <a:bodyPr/>
          <a:lstStyle/>
          <a:p>
            <a:r>
              <a:rPr lang="en-US" dirty="0" smtClean="0"/>
              <a:t>But we know that isn’t true</a:t>
            </a:r>
          </a:p>
          <a:p>
            <a:r>
              <a:rPr lang="en-US" dirty="0" smtClean="0"/>
              <a:t>All users of technology, disabled or non-disabled, are very active users of their technologies</a:t>
            </a:r>
          </a:p>
          <a:p>
            <a:r>
              <a:rPr lang="en-US" dirty="0" smtClean="0"/>
              <a:t>We all have strategies, ways of interacting with technologies, trying to understand them</a:t>
            </a:r>
          </a:p>
          <a:p>
            <a:r>
              <a:rPr lang="en-US" dirty="0" smtClean="0"/>
              <a:t>But we know very little about the strategies that different user groups use and how they interact with their functional limitations and the assistive technologies that they use</a:t>
            </a:r>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18</a:t>
            </a:fld>
            <a:endParaRPr lang="en-US" sz="1400"/>
          </a:p>
        </p:txBody>
      </p:sp>
    </p:spTree>
    <p:extLst>
      <p:ext uri="{BB962C8B-B14F-4D97-AF65-F5344CB8AC3E}">
        <p14:creationId xmlns:p14="http://schemas.microsoft.com/office/powerpoint/2010/main" val="144306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strategies</a:t>
            </a:r>
            <a:endParaRPr lang="en-US" dirty="0"/>
          </a:p>
        </p:txBody>
      </p:sp>
      <p:sp>
        <p:nvSpPr>
          <p:cNvPr id="3" name="Content Placeholder 2"/>
          <p:cNvSpPr>
            <a:spLocks noGrp="1"/>
          </p:cNvSpPr>
          <p:nvPr>
            <p:ph idx="1"/>
          </p:nvPr>
        </p:nvSpPr>
        <p:spPr/>
        <p:txBody>
          <a:bodyPr/>
          <a:lstStyle/>
          <a:p>
            <a:r>
              <a:rPr lang="en-US" dirty="0" smtClean="0"/>
              <a:t>For example we know that blind web users often use a list of links to get an overview of a website – but who tells developers to look at the links on their page and see whether they act as a guide to what’s on the page?</a:t>
            </a:r>
            <a:endParaRPr lang="en-US" dirty="0"/>
          </a:p>
          <a:p>
            <a:r>
              <a:rPr lang="en-US" dirty="0" smtClean="0"/>
              <a:t>So in the i2Web project we have just completed a large study of the strategies that 63 blind, partially sighted, deaf, hard of hearing, dyslexic, physically disabled and older people use with a range of types of websites and applications, with emphasis on “Web2.0” </a:t>
            </a:r>
          </a:p>
        </p:txBody>
      </p:sp>
      <p:sp>
        <p:nvSpPr>
          <p:cNvPr id="4" name="Slide Number Placeholder 3"/>
          <p:cNvSpPr>
            <a:spLocks noGrp="1"/>
          </p:cNvSpPr>
          <p:nvPr>
            <p:ph type="sldNum" sz="quarter" idx="11"/>
          </p:nvPr>
        </p:nvSpPr>
        <p:spPr/>
        <p:txBody>
          <a:bodyPr/>
          <a:lstStyle/>
          <a:p>
            <a:fld id="{0F261638-CC74-2D4F-9BB0-531D82B2CA90}" type="slidenum">
              <a:rPr lang="en-US" smtClean="0"/>
              <a:pPr/>
              <a:t>19</a:t>
            </a:fld>
            <a:endParaRPr lang="en-US" sz="1400"/>
          </a:p>
        </p:txBody>
      </p:sp>
    </p:spTree>
    <p:extLst>
      <p:ext uri="{BB962C8B-B14F-4D97-AF65-F5344CB8AC3E}">
        <p14:creationId xmlns:p14="http://schemas.microsoft.com/office/powerpoint/2010/main" val="413135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overview</a:t>
            </a:r>
            <a:endParaRPr lang="en-US" dirty="0"/>
          </a:p>
        </p:txBody>
      </p:sp>
      <p:sp>
        <p:nvSpPr>
          <p:cNvPr id="3" name="Content Placeholder 2"/>
          <p:cNvSpPr>
            <a:spLocks noGrp="1"/>
          </p:cNvSpPr>
          <p:nvPr>
            <p:ph idx="1"/>
          </p:nvPr>
        </p:nvSpPr>
        <p:spPr/>
        <p:txBody>
          <a:bodyPr/>
          <a:lstStyle/>
          <a:p>
            <a:r>
              <a:rPr lang="en-US" dirty="0" smtClean="0"/>
              <a:t>Some reflections on with disabled and older target users in multi-national, multi-disciplinary EU projects</a:t>
            </a:r>
          </a:p>
          <a:p>
            <a:r>
              <a:rPr lang="en-US" dirty="0" smtClean="0"/>
              <a:t>I will name projects (but not names!) and be a bit critical, but I intend no disrespect, I know that everyone was doing the best they could</a:t>
            </a:r>
          </a:p>
          <a:p>
            <a:r>
              <a:rPr lang="en-US" dirty="0" smtClean="0"/>
              <a:t>I’ll end with some new ideas about a positive approach to </a:t>
            </a:r>
            <a:r>
              <a:rPr lang="en-US" dirty="0" err="1" smtClean="0"/>
              <a:t>eAccessibility</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2</a:t>
            </a:fld>
            <a:endParaRPr lang="en-US" sz="1400"/>
          </a:p>
        </p:txBody>
      </p:sp>
    </p:spTree>
    <p:extLst>
      <p:ext uri="{BB962C8B-B14F-4D97-AF65-F5344CB8AC3E}">
        <p14:creationId xmlns:p14="http://schemas.microsoft.com/office/powerpoint/2010/main" val="8983834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i2Web user strategy study</a:t>
            </a:r>
            <a:endParaRPr lang="en-US" dirty="0"/>
          </a:p>
        </p:txBody>
      </p:sp>
      <p:sp>
        <p:nvSpPr>
          <p:cNvPr id="3" name="Content Placeholder 2"/>
          <p:cNvSpPr>
            <a:spLocks noGrp="1"/>
          </p:cNvSpPr>
          <p:nvPr>
            <p:ph sz="half" idx="1"/>
          </p:nvPr>
        </p:nvSpPr>
        <p:spPr>
          <a:xfrm>
            <a:off x="467544" y="1143000"/>
            <a:ext cx="4176464" cy="4953000"/>
          </a:xfrm>
        </p:spPr>
        <p:txBody>
          <a:bodyPr/>
          <a:lstStyle/>
          <a:p>
            <a:r>
              <a:rPr lang="en-US" dirty="0" smtClean="0"/>
              <a:t>So far we have identified nearly 100 different strategies and analysis of the first 15 participants has found 489 instances of strategies</a:t>
            </a:r>
          </a:p>
          <a:p>
            <a:r>
              <a:rPr lang="en-US" dirty="0" smtClean="0"/>
              <a:t>We have so many strategies that we have come up with a meta-analysis </a:t>
            </a:r>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20</a:t>
            </a:fld>
            <a:endParaRPr lang="en-US" sz="1400"/>
          </a:p>
        </p:txBody>
      </p:sp>
      <p:pic>
        <p:nvPicPr>
          <p:cNvPr id="7" name="Content Placeholder 8" descr="3573_117.jpg"/>
          <p:cNvPicPr>
            <a:picLocks noGrp="1" noChangeAspect="1"/>
          </p:cNvPicPr>
          <p:nvPr>
            <p:ph sz="half" idx="2"/>
          </p:nvPr>
        </p:nvPicPr>
        <p:blipFill>
          <a:blip r:embed="rId2">
            <a:extLst>
              <a:ext uri="{28A0092B-C50C-407E-A947-70E740481C1C}">
                <a14:useLocalDpi xmlns:a14="http://schemas.microsoft.com/office/drawing/2010/main" val="0"/>
              </a:ext>
            </a:extLst>
          </a:blip>
          <a:srcRect l="24413" r="24413"/>
          <a:stretch>
            <a:fillRect/>
          </a:stretch>
        </p:blipFill>
        <p:spPr>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extLst>
      <p:ext uri="{BB962C8B-B14F-4D97-AF65-F5344CB8AC3E}">
        <p14:creationId xmlns:p14="http://schemas.microsoft.com/office/powerpoint/2010/main" val="158726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strategies</a:t>
            </a:r>
            <a:endParaRPr lang="en-US" dirty="0"/>
          </a:p>
        </p:txBody>
      </p:sp>
      <p:sp>
        <p:nvSpPr>
          <p:cNvPr id="5" name="Slide Number Placeholder 4"/>
          <p:cNvSpPr>
            <a:spLocks noGrp="1"/>
          </p:cNvSpPr>
          <p:nvPr>
            <p:ph type="sldNum" sz="quarter" idx="11"/>
          </p:nvPr>
        </p:nvSpPr>
        <p:spPr/>
        <p:txBody>
          <a:bodyPr/>
          <a:lstStyle/>
          <a:p>
            <a:fld id="{DAC5F05A-58A6-E041-9CE0-447953261DBC}" type="slidenum">
              <a:rPr lang="en-US" smtClean="0"/>
              <a:pPr/>
              <a:t>21</a:t>
            </a:fld>
            <a:endParaRPr lang="en-US" sz="1400"/>
          </a:p>
        </p:txBody>
      </p:sp>
      <p:sp>
        <p:nvSpPr>
          <p:cNvPr id="9" name="Content Placeholder 8"/>
          <p:cNvSpPr>
            <a:spLocks noGrp="1"/>
          </p:cNvSpPr>
          <p:nvPr>
            <p:ph idx="1"/>
          </p:nvPr>
        </p:nvSpPr>
        <p:spPr/>
        <p:txBody>
          <a:bodyPr/>
          <a:lstStyle/>
          <a:p>
            <a:pPr>
              <a:defRPr/>
            </a:pPr>
            <a:r>
              <a:rPr lang="en-GB" sz="2400" b="1" dirty="0"/>
              <a:t>Navigation:</a:t>
            </a:r>
            <a:r>
              <a:rPr lang="en-GB" sz="2400" dirty="0"/>
              <a:t> The user applies a strategy to move from one web page or screen in an application to another</a:t>
            </a:r>
          </a:p>
          <a:p>
            <a:pPr>
              <a:defRPr/>
            </a:pPr>
            <a:r>
              <a:rPr lang="en-GB" sz="2400" b="1" dirty="0"/>
              <a:t>Discovery:</a:t>
            </a:r>
            <a:r>
              <a:rPr lang="en-GB" sz="2400" dirty="0"/>
              <a:t> The user applies a strategy to understand the structure of the web page or screen of information presented by the application</a:t>
            </a:r>
          </a:p>
          <a:p>
            <a:pPr>
              <a:defRPr/>
            </a:pPr>
            <a:r>
              <a:rPr lang="en-GB" sz="2400" b="1" dirty="0"/>
              <a:t>Exploration:</a:t>
            </a:r>
            <a:r>
              <a:rPr lang="en-GB" sz="2400" dirty="0"/>
              <a:t> The user applies a strategy to understand the information content of the web page or screen of information presented by the application</a:t>
            </a:r>
          </a:p>
          <a:p>
            <a:pPr>
              <a:defRPr/>
            </a:pPr>
            <a:r>
              <a:rPr lang="en-GB" sz="2400" b="1" dirty="0"/>
              <a:t>Anchoring:</a:t>
            </a:r>
            <a:r>
              <a:rPr lang="en-GB" sz="2400" dirty="0"/>
              <a:t> The user applies a strategy to reduce or limit the amount of information with which they are interacting</a:t>
            </a:r>
          </a:p>
          <a:p>
            <a:endParaRPr lang="en-US" dirty="0"/>
          </a:p>
        </p:txBody>
      </p:sp>
    </p:spTree>
    <p:extLst>
      <p:ext uri="{BB962C8B-B14F-4D97-AF65-F5344CB8AC3E}">
        <p14:creationId xmlns:p14="http://schemas.microsoft.com/office/powerpoint/2010/main" val="1291821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We still need better methodologies for working with users </a:t>
            </a:r>
          </a:p>
          <a:p>
            <a:r>
              <a:rPr lang="en-US" dirty="0" smtClean="0"/>
              <a:t>We need to educate people about these methodologies</a:t>
            </a:r>
          </a:p>
          <a:p>
            <a:r>
              <a:rPr lang="en-US" dirty="0" smtClean="0"/>
              <a:t>We need more positive approaches to </a:t>
            </a:r>
            <a:r>
              <a:rPr lang="en-US" dirty="0" err="1" smtClean="0"/>
              <a:t>eAccessibility</a:t>
            </a:r>
            <a:r>
              <a:rPr lang="en-US" dirty="0" smtClean="0"/>
              <a:t>, to build on people’s strategies as well as eliminating barriers </a:t>
            </a:r>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22</a:t>
            </a:fld>
            <a:endParaRPr lang="en-US" sz="1400"/>
          </a:p>
        </p:txBody>
      </p:sp>
    </p:spTree>
    <p:extLst>
      <p:ext uri="{BB962C8B-B14F-4D97-AF65-F5344CB8AC3E}">
        <p14:creationId xmlns:p14="http://schemas.microsoft.com/office/powerpoint/2010/main" val="231423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Jan </a:t>
            </a:r>
            <a:r>
              <a:rPr lang="en-US" dirty="0" err="1" smtClean="0"/>
              <a:t>Engelen</a:t>
            </a:r>
            <a:r>
              <a:rPr lang="en-US" dirty="0" smtClean="0"/>
              <a:t> is one of the people who inspired me to work in this area</a:t>
            </a:r>
          </a:p>
          <a:p>
            <a:pPr marL="0" indent="0">
              <a:buNone/>
            </a:pPr>
            <a:endParaRPr lang="en-US" dirty="0"/>
          </a:p>
          <a:p>
            <a:pPr marL="0" indent="0">
              <a:buNone/>
            </a:pPr>
            <a:r>
              <a:rPr lang="en-US" dirty="0" smtClean="0"/>
              <a:t>He has inspired me again this week to go and write about elicitation and evaluation techniques for working with disabled and older people</a:t>
            </a:r>
          </a:p>
          <a:p>
            <a:pPr marL="0" indent="0">
              <a:buNone/>
            </a:pPr>
            <a:endParaRPr lang="en-US" dirty="0"/>
          </a:p>
          <a:p>
            <a:pPr marL="0" indent="0">
              <a:buNone/>
            </a:pPr>
            <a:r>
              <a:rPr lang="en-US" dirty="0" smtClean="0"/>
              <a:t>I thank him for all his work and wish him a very  happy retirement</a:t>
            </a:r>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23</a:t>
            </a:fld>
            <a:endParaRPr lang="en-US" sz="1400"/>
          </a:p>
        </p:txBody>
      </p:sp>
    </p:spTree>
    <p:extLst>
      <p:ext uri="{BB962C8B-B14F-4D97-AF65-F5344CB8AC3E}">
        <p14:creationId xmlns:p14="http://schemas.microsoft.com/office/powerpoint/2010/main" val="304275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GUIB Project</a:t>
            </a:r>
            <a:endParaRPr lang="en-US" dirty="0"/>
          </a:p>
        </p:txBody>
      </p:sp>
      <p:sp>
        <p:nvSpPr>
          <p:cNvPr id="6" name="Content Placeholder 5"/>
          <p:cNvSpPr>
            <a:spLocks noGrp="1"/>
          </p:cNvSpPr>
          <p:nvPr>
            <p:ph sz="half" idx="1"/>
          </p:nvPr>
        </p:nvSpPr>
        <p:spPr>
          <a:xfrm>
            <a:off x="323528" y="1143000"/>
            <a:ext cx="4824536" cy="4953000"/>
          </a:xfrm>
        </p:spPr>
        <p:txBody>
          <a:bodyPr/>
          <a:lstStyle/>
          <a:p>
            <a:r>
              <a:rPr lang="en-US" dirty="0" smtClean="0"/>
              <a:t>My first EU Project</a:t>
            </a:r>
          </a:p>
          <a:p>
            <a:r>
              <a:rPr lang="en-US" dirty="0" smtClean="0"/>
              <a:t>No initial requirements work with users (that I remember, but I wasn’t in at the beginning)</a:t>
            </a:r>
            <a:endParaRPr lang="en-US" dirty="0"/>
          </a:p>
          <a:p>
            <a:r>
              <a:rPr lang="en-US" dirty="0" smtClean="0"/>
              <a:t>I applied what I’d learnt in psychology to evaluations</a:t>
            </a:r>
          </a:p>
          <a:p>
            <a:r>
              <a:rPr lang="en-US" dirty="0" smtClean="0"/>
              <a:t>One system developed tailored very much to the one blind person on the project team</a:t>
            </a:r>
          </a:p>
          <a:p>
            <a:endParaRPr lang="en-US" dirty="0"/>
          </a:p>
        </p:txBody>
      </p:sp>
      <p:pic>
        <p:nvPicPr>
          <p:cNvPr id="8" name="Content Placeholder 7" descr="GUIB soundwall.tiff"/>
          <p:cNvPicPr>
            <a:picLocks noGrp="1" noChangeAspect="1"/>
          </p:cNvPicPr>
          <p:nvPr>
            <p:ph sz="half" idx="2"/>
          </p:nvPr>
        </p:nvPicPr>
        <p:blipFill>
          <a:blip r:embed="rId2">
            <a:extLst>
              <a:ext uri="{28A0092B-C50C-407E-A947-70E740481C1C}">
                <a14:useLocalDpi xmlns:a14="http://schemas.microsoft.com/office/drawing/2010/main" val="0"/>
              </a:ext>
            </a:extLst>
          </a:blip>
          <a:srcRect l="18517" r="18517"/>
          <a:stretch>
            <a:fillRect/>
          </a:stretch>
        </p:blipFill>
        <p:spPr>
          <a:xfrm>
            <a:off x="4860032" y="1143000"/>
            <a:ext cx="3744416" cy="4953000"/>
          </a:xfrm>
        </p:spPr>
      </p:pic>
      <p:sp>
        <p:nvSpPr>
          <p:cNvPr id="4" name="Slide Number Placeholder 3"/>
          <p:cNvSpPr>
            <a:spLocks noGrp="1"/>
          </p:cNvSpPr>
          <p:nvPr>
            <p:ph type="sldNum" sz="quarter" idx="11"/>
          </p:nvPr>
        </p:nvSpPr>
        <p:spPr/>
        <p:txBody>
          <a:bodyPr/>
          <a:lstStyle/>
          <a:p>
            <a:fld id="{0F261638-CC74-2D4F-9BB0-531D82B2CA90}" type="slidenum">
              <a:rPr lang="en-US" smtClean="0"/>
              <a:pPr/>
              <a:t>3</a:t>
            </a:fld>
            <a:endParaRPr lang="en-US" sz="1400"/>
          </a:p>
        </p:txBody>
      </p:sp>
    </p:spTree>
    <p:extLst>
      <p:ext uri="{BB962C8B-B14F-4D97-AF65-F5344CB8AC3E}">
        <p14:creationId xmlns:p14="http://schemas.microsoft.com/office/powerpoint/2010/main" val="23824569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PAM-AID</a:t>
            </a:r>
            <a:endParaRPr lang="en-US" dirty="0"/>
          </a:p>
        </p:txBody>
      </p:sp>
      <p:sp>
        <p:nvSpPr>
          <p:cNvPr id="6" name="Content Placeholder 5"/>
          <p:cNvSpPr>
            <a:spLocks noGrp="1"/>
          </p:cNvSpPr>
          <p:nvPr>
            <p:ph sz="half" idx="1"/>
          </p:nvPr>
        </p:nvSpPr>
        <p:spPr>
          <a:xfrm>
            <a:off x="685800" y="1143000"/>
            <a:ext cx="4606280" cy="4953000"/>
          </a:xfrm>
        </p:spPr>
        <p:txBody>
          <a:bodyPr/>
          <a:lstStyle/>
          <a:p>
            <a:r>
              <a:rPr lang="en-US" dirty="0" smtClean="0"/>
              <a:t>Based on inspiration from relative of project leader</a:t>
            </a:r>
          </a:p>
          <a:p>
            <a:r>
              <a:rPr lang="en-US" dirty="0" smtClean="0"/>
              <a:t>Completely </a:t>
            </a:r>
            <a:r>
              <a:rPr lang="en-US" dirty="0" err="1" smtClean="0"/>
              <a:t>mis</a:t>
            </a:r>
            <a:r>
              <a:rPr lang="en-US" dirty="0" smtClean="0"/>
              <a:t>-guided idea!</a:t>
            </a:r>
          </a:p>
          <a:p>
            <a:r>
              <a:rPr lang="en-US" dirty="0" smtClean="0"/>
              <a:t>“you can talk to users?”</a:t>
            </a:r>
          </a:p>
          <a:p>
            <a:r>
              <a:rPr lang="en-US" dirty="0" smtClean="0"/>
              <a:t>A project that really tried to listen to users, but we still had some disasters – prototypes that were far too hi-tech and heavy for users</a:t>
            </a:r>
            <a:endParaRPr lang="en-US" dirty="0"/>
          </a:p>
        </p:txBody>
      </p:sp>
      <p:pic>
        <p:nvPicPr>
          <p:cNvPr id="8" name="Content Placeholder 7" descr="pamaid.jpg"/>
          <p:cNvPicPr>
            <a:picLocks noGrp="1" noChangeAspect="1"/>
          </p:cNvPicPr>
          <p:nvPr>
            <p:ph sz="half" idx="2"/>
          </p:nvPr>
        </p:nvPicPr>
        <p:blipFill>
          <a:blip r:embed="rId2">
            <a:extLst>
              <a:ext uri="{28A0092B-C50C-407E-A947-70E740481C1C}">
                <a14:useLocalDpi xmlns:a14="http://schemas.microsoft.com/office/drawing/2010/main" val="0"/>
              </a:ext>
            </a:extLst>
          </a:blip>
          <a:srcRect t="5009" b="5009"/>
          <a:stretch>
            <a:fillRect/>
          </a:stretch>
        </p:blipFill>
        <p:spPr>
          <a:xfrm>
            <a:off x="5292080" y="1143000"/>
            <a:ext cx="3851920" cy="4953000"/>
          </a:xfrm>
        </p:spPr>
      </p:pic>
      <p:sp>
        <p:nvSpPr>
          <p:cNvPr id="4" name="Slide Number Placeholder 3"/>
          <p:cNvSpPr>
            <a:spLocks noGrp="1"/>
          </p:cNvSpPr>
          <p:nvPr>
            <p:ph type="sldNum" sz="quarter" idx="11"/>
          </p:nvPr>
        </p:nvSpPr>
        <p:spPr/>
        <p:txBody>
          <a:bodyPr/>
          <a:lstStyle/>
          <a:p>
            <a:fld id="{0F261638-CC74-2D4F-9BB0-531D82B2CA90}" type="slidenum">
              <a:rPr lang="en-US" smtClean="0"/>
              <a:pPr/>
              <a:t>4</a:t>
            </a:fld>
            <a:endParaRPr lang="en-US" sz="1400"/>
          </a:p>
        </p:txBody>
      </p:sp>
    </p:spTree>
    <p:extLst>
      <p:ext uri="{BB962C8B-B14F-4D97-AF65-F5344CB8AC3E}">
        <p14:creationId xmlns:p14="http://schemas.microsoft.com/office/powerpoint/2010/main" val="3243443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MoBIC</a:t>
            </a:r>
            <a:endParaRPr lang="en-US" dirty="0"/>
          </a:p>
        </p:txBody>
      </p:sp>
      <p:sp>
        <p:nvSpPr>
          <p:cNvPr id="3" name="Content Placeholder 2"/>
          <p:cNvSpPr>
            <a:spLocks noGrp="1"/>
          </p:cNvSpPr>
          <p:nvPr>
            <p:ph sz="half" idx="1"/>
          </p:nvPr>
        </p:nvSpPr>
        <p:spPr>
          <a:xfrm>
            <a:off x="395536" y="1143000"/>
            <a:ext cx="4464496" cy="4953000"/>
          </a:xfrm>
        </p:spPr>
        <p:txBody>
          <a:bodyPr/>
          <a:lstStyle/>
          <a:p>
            <a:r>
              <a:rPr lang="en-US" dirty="0" smtClean="0"/>
              <a:t>A project that began to get it right</a:t>
            </a:r>
          </a:p>
          <a:p>
            <a:r>
              <a:rPr lang="en-US" dirty="0" smtClean="0"/>
              <a:t>In depth interviews with potential users, mobility officers</a:t>
            </a:r>
          </a:p>
          <a:p>
            <a:r>
              <a:rPr lang="en-US" dirty="0" smtClean="0"/>
              <a:t>Numerous people in the project (including me) took mobility training</a:t>
            </a:r>
          </a:p>
          <a:p>
            <a:r>
              <a:rPr lang="en-US" dirty="0" smtClean="0"/>
              <a:t>Numerous small evaluations and a large field trial</a:t>
            </a:r>
            <a:endParaRPr lang="en-US" dirty="0"/>
          </a:p>
        </p:txBody>
      </p:sp>
      <p:pic>
        <p:nvPicPr>
          <p:cNvPr id="6" name="Content Placeholder 5" descr="mobic.gif"/>
          <p:cNvPicPr>
            <a:picLocks noGrp="1" noChangeAspect="1"/>
          </p:cNvPicPr>
          <p:nvPr>
            <p:ph sz="half" idx="2"/>
          </p:nvPr>
        </p:nvPicPr>
        <p:blipFill>
          <a:blip r:embed="rId2">
            <a:extLst>
              <a:ext uri="{28A0092B-C50C-407E-A947-70E740481C1C}">
                <a14:useLocalDpi xmlns:a14="http://schemas.microsoft.com/office/drawing/2010/main" val="0"/>
              </a:ext>
            </a:extLst>
          </a:blip>
          <a:srcRect t="3846" b="3846"/>
          <a:stretch>
            <a:fillRect/>
          </a:stretch>
        </p:blipFill>
        <p:spPr/>
      </p:pic>
      <p:sp>
        <p:nvSpPr>
          <p:cNvPr id="5" name="Slide Number Placeholder 4"/>
          <p:cNvSpPr>
            <a:spLocks noGrp="1"/>
          </p:cNvSpPr>
          <p:nvPr>
            <p:ph type="sldNum" sz="quarter" idx="11"/>
          </p:nvPr>
        </p:nvSpPr>
        <p:spPr/>
        <p:txBody>
          <a:bodyPr/>
          <a:lstStyle/>
          <a:p>
            <a:fld id="{DAC5F05A-58A6-E041-9CE0-447953261DBC}" type="slidenum">
              <a:rPr lang="en-US" smtClean="0"/>
              <a:pPr/>
              <a:t>5</a:t>
            </a:fld>
            <a:endParaRPr lang="en-US" sz="1400"/>
          </a:p>
        </p:txBody>
      </p:sp>
    </p:spTree>
    <p:extLst>
      <p:ext uri="{BB962C8B-B14F-4D97-AF65-F5344CB8AC3E}">
        <p14:creationId xmlns:p14="http://schemas.microsoft.com/office/powerpoint/2010/main" val="34142571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MultiReader</a:t>
            </a:r>
            <a:endParaRPr lang="en-US" dirty="0"/>
          </a:p>
        </p:txBody>
      </p:sp>
      <p:sp>
        <p:nvSpPr>
          <p:cNvPr id="3" name="Content Placeholder 2"/>
          <p:cNvSpPr>
            <a:spLocks noGrp="1"/>
          </p:cNvSpPr>
          <p:nvPr>
            <p:ph sz="half" idx="1"/>
          </p:nvPr>
        </p:nvSpPr>
        <p:spPr>
          <a:xfrm>
            <a:off x="685800" y="1143000"/>
            <a:ext cx="4102224" cy="4953000"/>
          </a:xfrm>
        </p:spPr>
        <p:txBody>
          <a:bodyPr/>
          <a:lstStyle/>
          <a:p>
            <a:r>
              <a:rPr lang="en-US" dirty="0" smtClean="0"/>
              <a:t>Another project that got it reasonably right (with Jan’s help)</a:t>
            </a:r>
          </a:p>
          <a:p>
            <a:r>
              <a:rPr lang="en-US" dirty="0" smtClean="0"/>
              <a:t>Initial user requirements</a:t>
            </a:r>
          </a:p>
          <a:p>
            <a:r>
              <a:rPr lang="en-US" dirty="0" smtClean="0"/>
              <a:t>incremental development, close attention to user requirements</a:t>
            </a:r>
          </a:p>
          <a:p>
            <a:r>
              <a:rPr lang="en-US" dirty="0" smtClean="0"/>
              <a:t>A good prototype system</a:t>
            </a:r>
          </a:p>
          <a:p>
            <a:endParaRPr lang="en-US" dirty="0" smtClean="0"/>
          </a:p>
          <a:p>
            <a:endParaRPr lang="en-US" dirty="0" smtClean="0"/>
          </a:p>
          <a:p>
            <a:endParaRPr lang="en-US" dirty="0"/>
          </a:p>
        </p:txBody>
      </p:sp>
      <p:pic>
        <p:nvPicPr>
          <p:cNvPr id="6" name="Content Placeholder 5" descr="multireader.tiff"/>
          <p:cNvPicPr>
            <a:picLocks noGrp="1" noChangeAspect="1"/>
          </p:cNvPicPr>
          <p:nvPr>
            <p:ph sz="half" idx="2"/>
          </p:nvPr>
        </p:nvPicPr>
        <p:blipFill>
          <a:blip r:embed="rId2">
            <a:extLst>
              <a:ext uri="{28A0092B-C50C-407E-A947-70E740481C1C}">
                <a14:useLocalDpi xmlns:a14="http://schemas.microsoft.com/office/drawing/2010/main" val="0"/>
              </a:ext>
            </a:extLst>
          </a:blip>
          <a:srcRect t="-71991" b="-71991"/>
          <a:stretch>
            <a:fillRect/>
          </a:stretch>
        </p:blipFill>
        <p:spPr/>
      </p:pic>
      <p:sp>
        <p:nvSpPr>
          <p:cNvPr id="5" name="Slide Number Placeholder 4"/>
          <p:cNvSpPr>
            <a:spLocks noGrp="1"/>
          </p:cNvSpPr>
          <p:nvPr>
            <p:ph type="sldNum" sz="quarter" idx="11"/>
          </p:nvPr>
        </p:nvSpPr>
        <p:spPr/>
        <p:txBody>
          <a:bodyPr/>
          <a:lstStyle/>
          <a:p>
            <a:fld id="{DAC5F05A-58A6-E041-9CE0-447953261DBC}" type="slidenum">
              <a:rPr lang="en-US" smtClean="0"/>
              <a:pPr/>
              <a:t>6</a:t>
            </a:fld>
            <a:endParaRPr lang="en-US" sz="1400"/>
          </a:p>
        </p:txBody>
      </p:sp>
    </p:spTree>
    <p:extLst>
      <p:ext uri="{BB962C8B-B14F-4D97-AF65-F5344CB8AC3E}">
        <p14:creationId xmlns:p14="http://schemas.microsoft.com/office/powerpoint/2010/main" val="25305901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recent projects</a:t>
            </a:r>
            <a:endParaRPr lang="en-US" dirty="0"/>
          </a:p>
        </p:txBody>
      </p:sp>
      <p:sp>
        <p:nvSpPr>
          <p:cNvPr id="6" name="Content Placeholder 5"/>
          <p:cNvSpPr>
            <a:spLocks noGrp="1"/>
          </p:cNvSpPr>
          <p:nvPr>
            <p:ph idx="1"/>
          </p:nvPr>
        </p:nvSpPr>
        <p:spPr/>
        <p:txBody>
          <a:bodyPr/>
          <a:lstStyle/>
          <a:p>
            <a:r>
              <a:rPr lang="en-GB" dirty="0" smtClean="0"/>
              <a:t>Is it getting any better? Are current EU projects working more deeply with users?</a:t>
            </a:r>
            <a:endParaRPr lang="en-US" dirty="0" smtClean="0"/>
          </a:p>
          <a:p>
            <a:r>
              <a:rPr lang="en-US" dirty="0" smtClean="0"/>
              <a:t>In these two slides I won’t name projects, as these are current or very recent projects </a:t>
            </a:r>
          </a:p>
          <a:p>
            <a:r>
              <a:rPr lang="en-US" dirty="0" smtClean="0"/>
              <a:t>A project funded by the EU – to develop a very complex technology with no prior consultation with disabled users about whether they wanted it (answer was part of it no, part of it was technically impossible), no requirements phase and no-one in the project who knew anything about evaluation</a:t>
            </a:r>
          </a:p>
        </p:txBody>
      </p:sp>
      <p:sp>
        <p:nvSpPr>
          <p:cNvPr id="5" name="Slide Number Placeholder 4"/>
          <p:cNvSpPr>
            <a:spLocks noGrp="1"/>
          </p:cNvSpPr>
          <p:nvPr>
            <p:ph type="sldNum" sz="quarter" idx="11"/>
          </p:nvPr>
        </p:nvSpPr>
        <p:spPr/>
        <p:txBody>
          <a:bodyPr/>
          <a:lstStyle/>
          <a:p>
            <a:fld id="{DAC5F05A-58A6-E041-9CE0-447953261DBC}" type="slidenum">
              <a:rPr lang="en-US" smtClean="0"/>
              <a:pPr/>
              <a:t>7</a:t>
            </a:fld>
            <a:endParaRPr lang="en-US" sz="1400"/>
          </a:p>
        </p:txBody>
      </p:sp>
    </p:spTree>
    <p:extLst>
      <p:ext uri="{BB962C8B-B14F-4D97-AF65-F5344CB8AC3E}">
        <p14:creationId xmlns:p14="http://schemas.microsoft.com/office/powerpoint/2010/main" val="340088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getting better?</a:t>
            </a:r>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a:t>project where they had no idea how to do evaluations with users (and they got more money and have now asked me to plan their </a:t>
            </a:r>
            <a:r>
              <a:rPr lang="en-US" dirty="0" smtClean="0"/>
              <a:t>evaluations!)</a:t>
            </a:r>
          </a:p>
          <a:p>
            <a:r>
              <a:rPr lang="en-US" dirty="0" smtClean="0"/>
              <a:t>And </a:t>
            </a:r>
            <a:r>
              <a:rPr lang="en-US" dirty="0"/>
              <a:t>a project which is developing scenarios for </a:t>
            </a:r>
            <a:r>
              <a:rPr lang="en-US" dirty="0" smtClean="0"/>
              <a:t>future assistive technologies for older people with no consultation with users and no plans to validate the scenarios with users, the project is only consulting technology experts</a:t>
            </a:r>
            <a:endParaRPr lang="en-US" dirty="0"/>
          </a:p>
          <a:p>
            <a:endParaRPr lang="en-US" dirty="0"/>
          </a:p>
        </p:txBody>
      </p:sp>
      <p:sp>
        <p:nvSpPr>
          <p:cNvPr id="4" name="Slide Number Placeholder 3"/>
          <p:cNvSpPr>
            <a:spLocks noGrp="1"/>
          </p:cNvSpPr>
          <p:nvPr>
            <p:ph type="sldNum" sz="quarter" idx="11"/>
          </p:nvPr>
        </p:nvSpPr>
        <p:spPr/>
        <p:txBody>
          <a:bodyPr/>
          <a:lstStyle/>
          <a:p>
            <a:fld id="{0F261638-CC74-2D4F-9BB0-531D82B2CA90}" type="slidenum">
              <a:rPr lang="en-US" smtClean="0"/>
              <a:pPr/>
              <a:t>8</a:t>
            </a:fld>
            <a:endParaRPr lang="en-US" sz="1400"/>
          </a:p>
        </p:txBody>
      </p:sp>
    </p:spTree>
    <p:extLst>
      <p:ext uri="{BB962C8B-B14F-4D97-AF65-F5344CB8AC3E}">
        <p14:creationId xmlns:p14="http://schemas.microsoft.com/office/powerpoint/2010/main" val="24015301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to do better</a:t>
            </a:r>
            <a:endParaRPr lang="en-US" dirty="0"/>
          </a:p>
        </p:txBody>
      </p:sp>
      <p:sp>
        <p:nvSpPr>
          <p:cNvPr id="3" name="Content Placeholder 2"/>
          <p:cNvSpPr>
            <a:spLocks noGrp="1"/>
          </p:cNvSpPr>
          <p:nvPr>
            <p:ph idx="1"/>
          </p:nvPr>
        </p:nvSpPr>
        <p:spPr/>
        <p:txBody>
          <a:bodyPr/>
          <a:lstStyle/>
          <a:p>
            <a:r>
              <a:rPr lang="en-US" dirty="0" smtClean="0"/>
              <a:t>We need to work more closely and deeply with our user groups</a:t>
            </a:r>
          </a:p>
          <a:p>
            <a:r>
              <a:rPr lang="en-US" dirty="0" smtClean="0"/>
              <a:t>We can use various techniques such as contextual inquiry, scenario-based design and multi-variable evaluation need to be used much more</a:t>
            </a:r>
          </a:p>
          <a:p>
            <a:r>
              <a:rPr lang="en-US" dirty="0" smtClean="0"/>
              <a:t>Projects need more expertise and education about working seriously with their target audiences</a:t>
            </a:r>
          </a:p>
        </p:txBody>
      </p:sp>
      <p:sp>
        <p:nvSpPr>
          <p:cNvPr id="4" name="Slide Number Placeholder 3"/>
          <p:cNvSpPr>
            <a:spLocks noGrp="1"/>
          </p:cNvSpPr>
          <p:nvPr>
            <p:ph type="sldNum" sz="quarter" idx="11"/>
          </p:nvPr>
        </p:nvSpPr>
        <p:spPr/>
        <p:txBody>
          <a:bodyPr/>
          <a:lstStyle/>
          <a:p>
            <a:fld id="{0F261638-CC74-2D4F-9BB0-531D82B2CA90}" type="slidenum">
              <a:rPr lang="en-US" smtClean="0"/>
              <a:pPr/>
              <a:t>9</a:t>
            </a:fld>
            <a:endParaRPr lang="en-US" sz="1400"/>
          </a:p>
        </p:txBody>
      </p:sp>
    </p:spTree>
    <p:extLst>
      <p:ext uri="{BB962C8B-B14F-4D97-AF65-F5344CB8AC3E}">
        <p14:creationId xmlns:p14="http://schemas.microsoft.com/office/powerpoint/2010/main" val="20642702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mh10_session1">
  <a:themeElements>
    <a:clrScheme name="UoY-RQ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Y-RQ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UoY-RQ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Y-RQ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Y-RQ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Y-RQ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Y-RQ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Y-RQ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Y-RQ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Y-RQ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Y-RQ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Y-RQ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Y-RQ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Y-RQ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rmh10_session1.potx</Template>
  <TotalTime>3826</TotalTime>
  <Words>1419</Words>
  <Application>Microsoft Macintosh PowerPoint</Application>
  <PresentationFormat>On-screen Show (4:3)</PresentationFormat>
  <Paragraphs>133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rmh10_session1</vt:lpstr>
      <vt:lpstr>Putting disabled and older people at the centre of eAccessibility</vt:lpstr>
      <vt:lpstr>The overview</vt:lpstr>
      <vt:lpstr>GUIB Project</vt:lpstr>
      <vt:lpstr>PAM-AID</vt:lpstr>
      <vt:lpstr>MoBIC</vt:lpstr>
      <vt:lpstr>MultiReader</vt:lpstr>
      <vt:lpstr>More recent projects</vt:lpstr>
      <vt:lpstr>Is it getting better?</vt:lpstr>
      <vt:lpstr>We need to do better</vt:lpstr>
      <vt:lpstr>We need to do better in R&amp;D</vt:lpstr>
      <vt:lpstr>The trouble is …</vt:lpstr>
      <vt:lpstr>i2Web Contextual inquiry</vt:lpstr>
      <vt:lpstr>i2Web Contextual inquiry</vt:lpstr>
      <vt:lpstr>i2Web contextual inquiry</vt:lpstr>
      <vt:lpstr>Pros and cons of European projects</vt:lpstr>
      <vt:lpstr>Pros and cons of European Projects</vt:lpstr>
      <vt:lpstr>A new approach to eAccessibility</vt:lpstr>
      <vt:lpstr>A lack of problems?</vt:lpstr>
      <vt:lpstr>Users strategies</vt:lpstr>
      <vt:lpstr>i2Web user strategy study</vt:lpstr>
      <vt:lpstr>Types of strategies</vt:lpstr>
      <vt:lpstr>Conclusions</vt:lpstr>
      <vt:lpstr>Conclusion</vt:lpstr>
    </vt:vector>
  </TitlesOfParts>
  <Company>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Wright</dc:creator>
  <cp:lastModifiedBy>Helen Petrie</cp:lastModifiedBy>
  <cp:revision>135</cp:revision>
  <cp:lastPrinted>2004-09-27T13:34:08Z</cp:lastPrinted>
  <dcterms:created xsi:type="dcterms:W3CDTF">2010-11-22T20:23:03Z</dcterms:created>
  <dcterms:modified xsi:type="dcterms:W3CDTF">2011-09-16T07:25:22Z</dcterms:modified>
</cp:coreProperties>
</file>