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Default Extension="doc" ContentType="application/msword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Default Extension="wdp" ContentType="image/vnd.ms-photo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Layouts/slideLayout19.xml" ContentType="application/vnd.openxmlformats-officedocument.presentationml.slideLayout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49" r:id="rId2"/>
  </p:sldMasterIdLst>
  <p:notesMasterIdLst>
    <p:notesMasterId r:id="rId20"/>
  </p:notesMasterIdLst>
  <p:handoutMasterIdLst>
    <p:handoutMasterId r:id="rId21"/>
  </p:handoutMasterIdLst>
  <p:sldIdLst>
    <p:sldId id="256" r:id="rId3"/>
    <p:sldId id="519" r:id="rId4"/>
    <p:sldId id="359" r:id="rId5"/>
    <p:sldId id="346" r:id="rId6"/>
    <p:sldId id="518" r:id="rId7"/>
    <p:sldId id="425" r:id="rId8"/>
    <p:sldId id="480" r:id="rId9"/>
    <p:sldId id="515" r:id="rId10"/>
    <p:sldId id="493" r:id="rId11"/>
    <p:sldId id="497" r:id="rId12"/>
    <p:sldId id="332" r:id="rId13"/>
    <p:sldId id="334" r:id="rId14"/>
    <p:sldId id="335" r:id="rId15"/>
    <p:sldId id="446" r:id="rId16"/>
    <p:sldId id="488" r:id="rId17"/>
    <p:sldId id="516" r:id="rId18"/>
    <p:sldId id="517" r:id="rId1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bg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rgbClr val="FF0000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ACFFA2"/>
    <a:srgbClr val="DFFFF6"/>
    <a:srgbClr val="48AEFD"/>
    <a:srgbClr val="00FF00"/>
    <a:srgbClr val="FF0000"/>
    <a:srgbClr val="008000"/>
    <a:srgbClr val="3399FF"/>
    <a:srgbClr val="EEF7F8"/>
    <a:srgbClr val="66CC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2216" autoAdjust="0"/>
    <p:restoredTop sz="94660"/>
  </p:normalViewPr>
  <p:slideViewPr>
    <p:cSldViewPr snapToGrid="0">
      <p:cViewPr varScale="1">
        <p:scale>
          <a:sx n="93" d="100"/>
          <a:sy n="93" d="100"/>
        </p:scale>
        <p:origin x="-328" y="-96"/>
      </p:cViewPr>
      <p:guideLst>
        <p:guide orient="horz" pos="23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60"/>
    </p:cViewPr>
  </p:sorterViewPr>
  <p:notesViewPr>
    <p:cSldViewPr snapToGrid="0">
      <p:cViewPr varScale="1">
        <p:scale>
          <a:sx n="72" d="100"/>
          <a:sy n="72" d="100"/>
        </p:scale>
        <p:origin x="-180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14" Type="http://schemas.openxmlformats.org/officeDocument/2006/relationships/slide" Target="slides/slide12.xml"/><Relationship Id="rId23" Type="http://schemas.openxmlformats.org/officeDocument/2006/relationships/presProps" Target="presProps.xml"/><Relationship Id="rId4" Type="http://schemas.openxmlformats.org/officeDocument/2006/relationships/slide" Target="slides/slide2.xml"/><Relationship Id="rId26" Type="http://schemas.openxmlformats.org/officeDocument/2006/relationships/tableStyles" Target="tableStyles.xml"/><Relationship Id="rId11" Type="http://schemas.openxmlformats.org/officeDocument/2006/relationships/slide" Target="slides/slide9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20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DD8934F-1CA8-ED4F-8D23-EBF5CE37A1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9060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7AB41E4-CC60-174F-B985-025FC3A2284D}" type="datetime1">
              <a:rPr lang="en-US"/>
              <a:pPr>
                <a:defRPr/>
              </a:pPr>
              <a:t>16-09-2011</a:t>
            </a:fld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FD32AAB-A438-F24E-831C-ACB93930E2E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0001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 lIns="91435" tIns="45718" rIns="91435" bIns="45718"/>
          <a:lstStyle/>
          <a:p>
            <a:pPr eaLnBrk="1" hangingPunct="1"/>
            <a:endParaRPr lang="nl-BE"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>
            <a:prstTxWarp prst="textNoShape">
              <a:avLst/>
            </a:prstTxWarp>
          </a:bodyPr>
          <a:lstStyle/>
          <a:p>
            <a:pPr algn="r" defTabSz="896938"/>
            <a:fld id="{F4C919C4-49D1-2E48-ADBD-274B248DA8FB}" type="slidenum">
              <a:rPr lang="en-US" sz="1200">
                <a:ea typeface="ＭＳ Ｐゴシック" pitchFamily="-112" charset="-128"/>
                <a:cs typeface="ＭＳ Ｐゴシック" pitchFamily="-112" charset="-128"/>
              </a:rPr>
              <a:pPr algn="r" defTabSz="896938"/>
              <a:t>8</a:t>
            </a:fld>
            <a:endParaRPr lang="en-US" sz="120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ACBA9-48B2-8B43-BA62-90EA47C66C1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7D3F0-E2D8-484E-A7B8-5A198301796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367AA-CAB7-9349-AB51-EFA756E5A39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1BA76-813A-C244-9649-641EE1F51F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785F-5A99-E542-AA81-EC62E16E9B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A447D-FDC4-5747-9E8B-F2F1A391FCF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94C9-66FB-264F-9170-D43AE30A7FF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DC669-6CDC-F94F-8874-DF4E35E431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BB731-1B3D-2748-8F7A-B806DF37387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DB05-7BDA-444F-828D-F11E9A8762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9DE24-B4E1-284C-84DE-D3357BF65B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D5D2E-AC14-9043-9595-D71DF0BCEA3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D5254-16B7-A34E-9A9F-529C6558AA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B606-2840-FF42-9ACF-9D49F7A5650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0193B-0925-D440-B2ED-3C149E6B60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FF0C0-1DEC-404C-84A2-9250AA8117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AB6F6-6DD5-9E47-BB16-47FD17616D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EA62-BC44-B34D-BC3B-33F2BA81A3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A7430-A695-504C-AAB1-49D3982FDF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9CB10-BDE8-B849-8C27-E42C5EA4C6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9A73-467B-DA4B-AF8F-69C6A7ABCB6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E7FF3-6E72-B445-83EE-0D68C9D10F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9230-F95F-A94B-96C7-7D45B131C74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4.jpeg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A9F7B9D-9F55-2A4C-9E22-356B4130ED8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31" name="Picture 7" descr="133-3345_IMG"/>
          <p:cNvPicPr>
            <a:picLocks noChangeAspect="1" noChangeArrowheads="1"/>
          </p:cNvPicPr>
          <p:nvPr/>
        </p:nvPicPr>
        <p:blipFill>
          <a:blip r:embed="rId13"/>
          <a:srcRect l="8981" t="13901" r="6076" b="2299"/>
          <a:stretch>
            <a:fillRect/>
          </a:stretch>
        </p:blipFill>
        <p:spPr bwMode="auto">
          <a:xfrm>
            <a:off x="0" y="842963"/>
            <a:ext cx="9144000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1033" name="Picture 10" descr="sdzk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21188" y="188913"/>
            <a:ext cx="2952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spect="1" noChangeArrowheads="1"/>
          </p:cNvSpPr>
          <p:nvPr/>
        </p:nvSpPr>
        <p:spPr bwMode="auto">
          <a:xfrm>
            <a:off x="0" y="847725"/>
            <a:ext cx="2878138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1035" name="Picture 13" descr="ESATkleurKLEIN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25675" y="935038"/>
            <a:ext cx="58896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9" descr="KUL_00001_L_Q_18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846138"/>
            <a:ext cx="2159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0" y="955675"/>
            <a:ext cx="9144000" cy="5902325"/>
          </a:xfrm>
          <a:prstGeom prst="rect">
            <a:avLst/>
          </a:prstGeom>
          <a:solidFill>
            <a:srgbClr val="EEF7F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38D7CDC-E590-4648-B3DF-C1E76E3F26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13321" name="Picture 9" descr="sdzk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5638" y="88900"/>
            <a:ext cx="21272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501650"/>
            <a:ext cx="9144000" cy="503238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13323" name="Picture 8" descr="KUL_00001_L_Q_18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501650"/>
            <a:ext cx="15113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6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Relationship Id="rId9" Type="http://schemas.openxmlformats.org/officeDocument/2006/relationships/image" Target="../media/image80.jpeg"/><Relationship Id="rId3" Type="http://schemas.openxmlformats.org/officeDocument/2006/relationships/notesSlide" Target="../notesSlides/notesSlide5.xml"/><Relationship Id="rId6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jpeg"/><Relationship Id="rId7" Type="http://schemas.openxmlformats.org/officeDocument/2006/relationships/image" Target="../media/image85.png"/><Relationship Id="rId11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0" Type="http://schemas.openxmlformats.org/officeDocument/2006/relationships/image" Target="../media/image88.png"/><Relationship Id="rId5" Type="http://schemas.openxmlformats.org/officeDocument/2006/relationships/image" Target="../media/image83.jpeg"/><Relationship Id="rId12" Type="http://schemas.openxmlformats.org/officeDocument/2006/relationships/image" Target="../media/image90.jpeg"/><Relationship Id="rId2" Type="http://schemas.openxmlformats.org/officeDocument/2006/relationships/image" Target="../media/image76.jpeg"/><Relationship Id="rId9" Type="http://schemas.openxmlformats.org/officeDocument/2006/relationships/image" Target="../media/image87.png"/><Relationship Id="rId3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jpeg"/><Relationship Id="rId9" Type="http://schemas.openxmlformats.org/officeDocument/2006/relationships/image" Target="../media/image98.png"/><Relationship Id="rId3" Type="http://schemas.openxmlformats.org/officeDocument/2006/relationships/image" Target="../media/image92.png"/><Relationship Id="rId6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jpeg"/><Relationship Id="rId3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3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4" Type="http://schemas.openxmlformats.org/officeDocument/2006/relationships/image" Target="../media/image29.jpeg"/><Relationship Id="rId25" Type="http://schemas.openxmlformats.org/officeDocument/2006/relationships/image" Target="../media/image30.emf"/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0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9" Type="http://schemas.openxmlformats.org/officeDocument/2006/relationships/image" Target="../media/image14.jpe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14" Type="http://schemas.openxmlformats.org/officeDocument/2006/relationships/image" Target="../media/image19.jpeg"/><Relationship Id="rId23" Type="http://schemas.openxmlformats.org/officeDocument/2006/relationships/image" Target="../media/image28.jpeg"/><Relationship Id="rId4" Type="http://schemas.openxmlformats.org/officeDocument/2006/relationships/image" Target="../media/image9.jpeg"/><Relationship Id="rId26" Type="http://schemas.openxmlformats.org/officeDocument/2006/relationships/image" Target="../media/image31.png"/><Relationship Id="rId11" Type="http://schemas.openxmlformats.org/officeDocument/2006/relationships/image" Target="../media/image16.png"/><Relationship Id="rId6" Type="http://schemas.openxmlformats.org/officeDocument/2006/relationships/image" Target="../media/image11.png"/><Relationship Id="rId16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9" Type="http://schemas.openxmlformats.org/officeDocument/2006/relationships/image" Target="../media/image24.png"/><Relationship Id="rId20" Type="http://schemas.openxmlformats.org/officeDocument/2006/relationships/image" Target="../media/image25.jpeg"/><Relationship Id="rId22" Type="http://schemas.openxmlformats.org/officeDocument/2006/relationships/image" Target="../media/image27.png"/><Relationship Id="rId21" Type="http://schemas.openxmlformats.org/officeDocument/2006/relationships/image" Target="../media/image26.jpeg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6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7.jpeg"/><Relationship Id="rId4" Type="http://schemas.openxmlformats.org/officeDocument/2006/relationships/image" Target="../media/image39.jpeg"/><Relationship Id="rId7" Type="http://schemas.openxmlformats.org/officeDocument/2006/relationships/image" Target="../media/image41.png"/><Relationship Id="rId11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10" Type="http://schemas.openxmlformats.org/officeDocument/2006/relationships/image" Target="../media/image43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8.pn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8.xml"/><Relationship Id="rId9" Type="http://schemas.openxmlformats.org/officeDocument/2006/relationships/oleObject" Target="../embeddings/Microsoft_Word_97_-_2004-document1.doc"/><Relationship Id="rId3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4" Type="http://schemas.openxmlformats.org/officeDocument/2006/relationships/image" Target="../media/image49.png"/><Relationship Id="rId10" Type="http://schemas.openxmlformats.org/officeDocument/2006/relationships/video" Target="NULL" TargetMode="External"/><Relationship Id="rId5" Type="http://schemas.openxmlformats.org/officeDocument/2006/relationships/image" Target="../media/image50.png"/><Relationship Id="rId7" Type="http://schemas.openxmlformats.org/officeDocument/2006/relationships/image" Target="../media/image52.jpeg"/><Relationship Id="rId11" Type="http://schemas.openxmlformats.org/officeDocument/2006/relationships/image" Target="../media/image55.png"/><Relationship Id="rId12" Type="http://schemas.microsoft.com/office/2007/relationships/media" Target="file://localhost/Users/steyaert/Departement/OnderzoeksVisitatie/OV_presentation/videos/GL_nobone.avi" TargetMode="External"/><Relationship Id="rId1" Type="http://schemas.openxmlformats.org/officeDocument/2006/relationships/video" Target="NULL" TargetMode="External"/><Relationship Id="rId2" Type="http://schemas.openxmlformats.org/officeDocument/2006/relationships/slideLayout" Target="../slideLayouts/slideLayout18.xml"/><Relationship Id="rId9" Type="http://schemas.openxmlformats.org/officeDocument/2006/relationships/image" Target="../media/image54.tiff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8.png"/><Relationship Id="rId4" Type="http://schemas.openxmlformats.org/officeDocument/2006/relationships/image" Target="../media/image58.jpeg"/><Relationship Id="rId7" Type="http://schemas.openxmlformats.org/officeDocument/2006/relationships/image" Target="../media/image61.png"/><Relationship Id="rId11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10" Type="http://schemas.openxmlformats.org/officeDocument/2006/relationships/image" Target="../media/image64.jpeg"/><Relationship Id="rId5" Type="http://schemas.openxmlformats.org/officeDocument/2006/relationships/image" Target="../media/image59.png"/><Relationship Id="rId15" Type="http://schemas.microsoft.com/office/2007/relationships/hdphoto" Target="../media/hdphoto1.wdp"/><Relationship Id="rId12" Type="http://schemas.openxmlformats.org/officeDocument/2006/relationships/image" Target="../media/image66.wmf"/><Relationship Id="rId2" Type="http://schemas.openxmlformats.org/officeDocument/2006/relationships/image" Target="../media/image56.png"/><Relationship Id="rId9" Type="http://schemas.openxmlformats.org/officeDocument/2006/relationships/image" Target="../media/image63.png"/><Relationship Id="rId3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7"/>
          <p:cNvSpPr>
            <a:spLocks noChangeArrowheads="1" noChangeShapeType="1" noTextEdit="1"/>
          </p:cNvSpPr>
          <p:nvPr/>
        </p:nvSpPr>
        <p:spPr bwMode="auto">
          <a:xfrm>
            <a:off x="1079500" y="852488"/>
            <a:ext cx="7962900" cy="1482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ea typeface="Arial Black"/>
                <a:cs typeface="Arial Black"/>
              </a:rPr>
              <a:t>Department of</a:t>
            </a:r>
          </a:p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ea typeface="Arial Black"/>
                <a:cs typeface="Arial Black"/>
              </a:rPr>
              <a:t>Electrical Engineering - ESAT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5000149"/>
            <a:ext cx="92768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 smtClean="0"/>
              <a:t>Mens- en maatschappij</a:t>
            </a:r>
          </a:p>
          <a:p>
            <a:r>
              <a:rPr lang="nl-NL" sz="6000" dirty="0" smtClean="0"/>
              <a:t>gericht onderzoek in ESAT</a:t>
            </a:r>
            <a:endParaRPr lang="nl-NL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97013" y="492125"/>
            <a:ext cx="7646987" cy="509588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400" b="1" dirty="0"/>
              <a:t>   </a:t>
            </a:r>
            <a:r>
              <a:rPr lang="en-US" sz="2400" b="1" dirty="0" smtClean="0"/>
              <a:t> </a:t>
            </a:r>
            <a:r>
              <a:rPr lang="en-US" sz="2800" b="1" dirty="0" smtClean="0"/>
              <a:t>Success</a:t>
            </a:r>
            <a:r>
              <a:rPr lang="en-US" sz="2400" b="1" dirty="0" smtClean="0"/>
              <a:t> Stories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25779" y="1152765"/>
            <a:ext cx="838740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>
              <a:lnSpc>
                <a:spcPct val="90000"/>
              </a:lnSpc>
            </a:pPr>
            <a:r>
              <a:rPr lang="en-GB" b="1" i="1" dirty="0" smtClean="0">
                <a:solidFill>
                  <a:srgbClr val="3399FF"/>
                </a:solidFill>
              </a:rPr>
              <a:t>Authority in public radiation debate,</a:t>
            </a:r>
          </a:p>
          <a:p>
            <a:pPr lvl="1" algn="l">
              <a:lnSpc>
                <a:spcPct val="90000"/>
              </a:lnSpc>
            </a:pPr>
            <a:r>
              <a:rPr lang="en-GB" b="1" i="1" dirty="0">
                <a:solidFill>
                  <a:srgbClr val="3399FF"/>
                </a:solidFill>
              </a:rPr>
              <a:t>w</a:t>
            </a:r>
            <a:r>
              <a:rPr lang="en-GB" b="1" i="1" dirty="0" smtClean="0">
                <a:solidFill>
                  <a:srgbClr val="3399FF"/>
                </a:solidFill>
              </a:rPr>
              <a:t>ithout funding! </a:t>
            </a:r>
            <a:br>
              <a:rPr lang="en-GB" b="1" i="1" dirty="0" smtClean="0">
                <a:solidFill>
                  <a:srgbClr val="3399FF"/>
                </a:solidFill>
              </a:rPr>
            </a:br>
            <a:r>
              <a:rPr lang="en-GB" b="1" i="1" dirty="0" smtClean="0">
                <a:solidFill>
                  <a:srgbClr val="3399FF"/>
                </a:solidFill>
              </a:rPr>
              <a:t>Guy Vandenbosch</a:t>
            </a:r>
          </a:p>
          <a:p>
            <a:pPr lvl="1" algn="l">
              <a:lnSpc>
                <a:spcPct val="90000"/>
              </a:lnSpc>
            </a:pPr>
            <a:endParaRPr lang="en-GB" b="1" i="1" dirty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r>
              <a:rPr lang="en-GB" b="1" i="1" dirty="0">
                <a:solidFill>
                  <a:srgbClr val="3399FF"/>
                </a:solidFill>
              </a:rPr>
              <a:t>Standard procedure recommended by EUROCONTROL to assess potential effects of large moving objects on RF </a:t>
            </a:r>
            <a:r>
              <a:rPr lang="en-GB" b="1" i="1" dirty="0" smtClean="0">
                <a:solidFill>
                  <a:srgbClr val="3399FF"/>
                </a:solidFill>
              </a:rPr>
              <a:t>systems</a:t>
            </a:r>
          </a:p>
          <a:p>
            <a:pPr lvl="1" algn="l">
              <a:lnSpc>
                <a:spcPct val="90000"/>
              </a:lnSpc>
            </a:pPr>
            <a:endParaRPr lang="en-GB" b="1" i="1" dirty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endParaRPr lang="en-GB" b="1" i="1" dirty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endParaRPr lang="en-GB" b="1" i="1" dirty="0" smtClean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endParaRPr lang="en-GB" b="1" i="1" dirty="0" smtClean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endParaRPr lang="en-GB" b="1" i="1" dirty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r>
              <a:rPr lang="en-GB" b="1" i="1" dirty="0" smtClean="0">
                <a:solidFill>
                  <a:srgbClr val="3399FF"/>
                </a:solidFill>
              </a:rPr>
              <a:t>Large Signal Network Analyzer and its applications </a:t>
            </a:r>
          </a:p>
          <a:p>
            <a:pPr lvl="1" algn="l">
              <a:lnSpc>
                <a:spcPct val="90000"/>
              </a:lnSpc>
            </a:pPr>
            <a:endParaRPr lang="en-GB" b="1" i="1" dirty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endParaRPr lang="en-US" b="1" i="1" dirty="0" smtClean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endParaRPr lang="en-US" b="1" i="1" dirty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endParaRPr lang="en-US" b="1" i="1" dirty="0" smtClean="0">
              <a:solidFill>
                <a:srgbClr val="3399FF"/>
              </a:solidFill>
            </a:endParaRPr>
          </a:p>
          <a:p>
            <a:pPr lvl="1" algn="l">
              <a:lnSpc>
                <a:spcPct val="90000"/>
              </a:lnSpc>
            </a:pPr>
            <a:r>
              <a:rPr lang="en-US" b="1" i="1" dirty="0" smtClean="0">
                <a:solidFill>
                  <a:srgbClr val="3399FF"/>
                </a:solidFill>
              </a:rPr>
              <a:t>Bridging the gap between </a:t>
            </a:r>
          </a:p>
          <a:p>
            <a:pPr lvl="1" algn="l">
              <a:lnSpc>
                <a:spcPct val="90000"/>
              </a:lnSpc>
            </a:pPr>
            <a:r>
              <a:rPr lang="en-US" b="1" i="1" dirty="0" smtClean="0">
                <a:solidFill>
                  <a:srgbClr val="3399FF"/>
                </a:solidFill>
              </a:rPr>
              <a:t>microwave and millimeter wave field </a:t>
            </a:r>
          </a:p>
          <a:p>
            <a:pPr lvl="1" algn="l">
              <a:lnSpc>
                <a:spcPct val="90000"/>
              </a:lnSpc>
            </a:pPr>
            <a:r>
              <a:rPr lang="en-US" b="1" i="1" dirty="0" smtClean="0">
                <a:solidFill>
                  <a:srgbClr val="3399FF"/>
                </a:solidFill>
              </a:rPr>
              <a:t>and optical theories</a:t>
            </a:r>
          </a:p>
          <a:p>
            <a:pPr lvl="1" algn="l">
              <a:lnSpc>
                <a:spcPct val="90000"/>
              </a:lnSpc>
            </a:pPr>
            <a:r>
              <a:rPr lang="en-US" b="1" i="1" dirty="0" smtClean="0">
                <a:solidFill>
                  <a:srgbClr val="3399FF"/>
                </a:solidFill>
              </a:rPr>
              <a:t>	</a:t>
            </a:r>
            <a:endParaRPr lang="en-US" dirty="0" smtClean="0">
              <a:solidFill>
                <a:srgbClr val="3399FF"/>
              </a:solidFill>
            </a:endParaRPr>
          </a:p>
          <a:p>
            <a:pPr lvl="2" algn="l">
              <a:lnSpc>
                <a:spcPct val="90000"/>
              </a:lnSpc>
            </a:pPr>
            <a:r>
              <a:rPr lang="en-US" dirty="0" smtClean="0">
                <a:solidFill>
                  <a:srgbClr val="3399FF"/>
                </a:solidFill>
              </a:rPr>
              <a:t>	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168437" y="2936820"/>
            <a:ext cx="1192450" cy="120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545967" y="2824945"/>
            <a:ext cx="5495289" cy="145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061709" y="1152765"/>
            <a:ext cx="1880035" cy="105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162368" y="4511240"/>
            <a:ext cx="2450307" cy="103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035368" y="4503473"/>
            <a:ext cx="4468813" cy="66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5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361723" y="5098004"/>
            <a:ext cx="2379915" cy="203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logo_telem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12878" t="22954" r="15697" b="19330"/>
          <a:stretch>
            <a:fillRect/>
          </a:stretch>
        </p:blipFill>
        <p:spPr bwMode="auto">
          <a:xfrm>
            <a:off x="8043863" y="579438"/>
            <a:ext cx="10080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489075" y="495300"/>
            <a:ext cx="7654925" cy="519113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400"/>
              <a:t>         </a:t>
            </a:r>
            <a:r>
              <a:rPr lang="en-US"/>
              <a:t>SISTA</a:t>
            </a:r>
            <a:r>
              <a:rPr lang="en-US" sz="2400"/>
              <a:t> - </a:t>
            </a:r>
            <a:r>
              <a:rPr lang="en-US" sz="2400" b="1"/>
              <a:t>COSIC</a:t>
            </a:r>
            <a:r>
              <a:rPr lang="en-US" sz="2400"/>
              <a:t> - </a:t>
            </a:r>
            <a:r>
              <a:rPr lang="en-US"/>
              <a:t>DOCARCH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480425" y="555625"/>
            <a:ext cx="582613" cy="395288"/>
            <a:chOff x="8480425" y="555625"/>
            <a:chExt cx="582613" cy="395288"/>
          </a:xfrm>
        </p:grpSpPr>
        <p:sp>
          <p:nvSpPr>
            <p:cNvPr id="74756" name="Rectangle 4"/>
            <p:cNvSpPr>
              <a:spLocks noChangeArrowheads="1"/>
            </p:cNvSpPr>
            <p:nvPr/>
          </p:nvSpPr>
          <p:spPr bwMode="auto">
            <a:xfrm>
              <a:off x="8480425" y="555625"/>
              <a:ext cx="582613" cy="395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/>
            </a:p>
          </p:txBody>
        </p:sp>
        <p:pic>
          <p:nvPicPr>
            <p:cNvPr id="74757" name="Picture 5" descr="LOGO-SC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524875" y="569913"/>
              <a:ext cx="471488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0" y="1085850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43A9C"/>
                </a:solidFill>
              </a:rPr>
              <a:t>Computer Security and Industrial Cryptography</a:t>
            </a:r>
          </a:p>
          <a:p>
            <a:r>
              <a:rPr lang="en-US" sz="1500" i="1">
                <a:solidFill>
                  <a:srgbClr val="043A9C"/>
                </a:solidFill>
              </a:rPr>
              <a:t>Bart Preneel, Vincent Rijmen, Ingrid Verbauwhede, Claudia Diaz, Joos Vandewalle</a:t>
            </a:r>
            <a:endParaRPr lang="en-GB" sz="1500" i="1">
              <a:solidFill>
                <a:srgbClr val="043A9C"/>
              </a:solidFill>
            </a:endParaRPr>
          </a:p>
        </p:txBody>
      </p:sp>
      <p:sp>
        <p:nvSpPr>
          <p:cNvPr id="74759" name="Rectangle 16"/>
          <p:cNvSpPr>
            <a:spLocks noChangeArrowheads="1"/>
          </p:cNvSpPr>
          <p:nvPr/>
        </p:nvSpPr>
        <p:spPr bwMode="auto">
          <a:xfrm>
            <a:off x="528638" y="1849438"/>
            <a:ext cx="73025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accent2"/>
                </a:solidFill>
              </a:rPr>
              <a:t>Create the electronic equivalent of the real world: confidentiality, digital signature, privacy, anonymity, payments, DRM, elections, …</a:t>
            </a:r>
          </a:p>
          <a:p>
            <a:pPr algn="l"/>
            <a:endParaRPr lang="en-US" sz="1800">
              <a:solidFill>
                <a:schemeClr val="accent2"/>
              </a:solidFill>
            </a:endParaRPr>
          </a:p>
          <a:p>
            <a:pPr algn="l"/>
            <a:r>
              <a:rPr lang="en-US" sz="1800">
                <a:solidFill>
                  <a:schemeClr val="accent2"/>
                </a:solidFill>
              </a:rPr>
              <a:t>Applications:</a:t>
            </a:r>
          </a:p>
          <a:p>
            <a:pPr marL="742950" lvl="1" indent="-285750" algn="l">
              <a:buFontTx/>
              <a:buChar char="•"/>
            </a:pPr>
            <a:r>
              <a:rPr lang="en-US" sz="1800">
                <a:solidFill>
                  <a:schemeClr val="accent2"/>
                </a:solidFill>
              </a:rPr>
              <a:t>Telematics and logistics: car-to-car communications, 		remote entry, RFID</a:t>
            </a:r>
          </a:p>
          <a:p>
            <a:pPr marL="742950" lvl="1" indent="-285750" algn="l">
              <a:buFontTx/>
              <a:buChar char="•"/>
            </a:pPr>
            <a:r>
              <a:rPr lang="en-US" sz="1800">
                <a:solidFill>
                  <a:schemeClr val="accent2"/>
                </a:solidFill>
              </a:rPr>
              <a:t>Telecommunications: mobile and wireless</a:t>
            </a:r>
          </a:p>
          <a:p>
            <a:pPr marL="742950" lvl="1" indent="-285750" algn="l">
              <a:buFontTx/>
              <a:buChar char="•"/>
            </a:pPr>
            <a:r>
              <a:rPr lang="en-US" sz="1800">
                <a:solidFill>
                  <a:schemeClr val="accent2"/>
                </a:solidFill>
              </a:rPr>
              <a:t>Finance: e-payment, Near Field Communications (NFC)</a:t>
            </a:r>
          </a:p>
          <a:p>
            <a:pPr marL="742950" lvl="1" indent="-285750" algn="l">
              <a:buFontTx/>
              <a:buChar char="•"/>
            </a:pPr>
            <a:r>
              <a:rPr lang="en-US" sz="1800">
                <a:solidFill>
                  <a:schemeClr val="accent2"/>
                </a:solidFill>
              </a:rPr>
              <a:t>Health care: </a:t>
            </a:r>
          </a:p>
          <a:p>
            <a:pPr marL="742950" lvl="1" indent="-285750" algn="l">
              <a:buFontTx/>
              <a:buChar char="•"/>
            </a:pPr>
            <a:r>
              <a:rPr lang="en-US" sz="1800">
                <a:solidFill>
                  <a:schemeClr val="accent2"/>
                </a:solidFill>
              </a:rPr>
              <a:t>E-government: eID card, e-voting</a:t>
            </a:r>
          </a:p>
          <a:p>
            <a:pPr marL="742950" lvl="1" indent="-285750" algn="l">
              <a:buFontTx/>
              <a:buChar char="•"/>
            </a:pPr>
            <a:r>
              <a:rPr lang="en-US" sz="1800">
                <a:solidFill>
                  <a:schemeClr val="accent2"/>
                </a:solidFill>
              </a:rPr>
              <a:t>Energy: smart meters</a:t>
            </a:r>
          </a:p>
          <a:p>
            <a:pPr marL="742950" lvl="1" indent="-285750" algn="l">
              <a:buFontTx/>
              <a:buChar char="•"/>
            </a:pPr>
            <a:r>
              <a:rPr lang="en-US" sz="1800">
                <a:solidFill>
                  <a:schemeClr val="accent2"/>
                </a:solidFill>
              </a:rPr>
              <a:t>…</a:t>
            </a:r>
            <a:endParaRPr lang="en-US" sz="2400" b="1" i="1">
              <a:solidFill>
                <a:schemeClr val="tx1"/>
              </a:solidFill>
            </a:endParaRPr>
          </a:p>
        </p:txBody>
      </p:sp>
      <p:pic>
        <p:nvPicPr>
          <p:cNvPr id="74760" name="Picture 3" descr="mifare-pi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5325" y="5106988"/>
            <a:ext cx="22812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Picture 4" descr="image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1225" y="5133975"/>
            <a:ext cx="1857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4754" name="Object 19"/>
          <p:cNvGraphicFramePr>
            <a:graphicFrameLocks noChangeAspect="1"/>
          </p:cNvGraphicFramePr>
          <p:nvPr/>
        </p:nvGraphicFramePr>
        <p:xfrm>
          <a:off x="6808788" y="2498725"/>
          <a:ext cx="2155825" cy="1425575"/>
        </p:xfrm>
        <a:graphic>
          <a:graphicData uri="http://schemas.openxmlformats.org/presentationml/2006/ole">
            <p:oleObj spid="_x0000_s74770" name="Photo Editor Photo" r:id="rId7" imgW="6819048" imgH="4514286" progId="">
              <p:embed/>
            </p:oleObj>
          </a:graphicData>
        </a:graphic>
      </p:graphicFrame>
      <p:pic>
        <p:nvPicPr>
          <p:cNvPr id="74762" name="Picture 5" descr="nfc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92963" y="4826000"/>
            <a:ext cx="1719262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11" descr="smart-grid-electricity-meter-photo436346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240338"/>
            <a:ext cx="18097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1489075" y="495300"/>
            <a:ext cx="7654925" cy="519113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400" dirty="0"/>
              <a:t>         </a:t>
            </a:r>
            <a:r>
              <a:rPr lang="en-US" sz="2400" b="1" dirty="0"/>
              <a:t>SISTA</a:t>
            </a:r>
            <a:r>
              <a:rPr lang="en-US" sz="2400" dirty="0"/>
              <a:t> - </a:t>
            </a:r>
            <a:r>
              <a:rPr lang="en-US" dirty="0"/>
              <a:t>COSIC </a:t>
            </a:r>
            <a:r>
              <a:rPr lang="en-US" sz="2400" dirty="0"/>
              <a:t>- </a:t>
            </a:r>
            <a:r>
              <a:rPr lang="en-US" dirty="0"/>
              <a:t>DOCARCH</a:t>
            </a:r>
            <a:endParaRPr lang="en-US" sz="2400" dirty="0"/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8480425" y="555625"/>
            <a:ext cx="582613" cy="395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78852" name="Picture 5" descr="LOGO-SC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75" y="569913"/>
            <a:ext cx="4714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3" y="1844675"/>
            <a:ext cx="1958975" cy="1470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7885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125" y="3863975"/>
            <a:ext cx="14430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14" descr="7110_0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4738" y="4618038"/>
            <a:ext cx="14255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15" descr="Dna5_ro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3787775"/>
            <a:ext cx="25146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2246313" y="1816100"/>
            <a:ext cx="5956300" cy="22828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400">
                <a:solidFill>
                  <a:srgbClr val="043A9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System Identification &amp; Control</a:t>
            </a:r>
          </a:p>
          <a:p>
            <a:pPr algn="l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400">
                <a:solidFill>
                  <a:srgbClr val="043A9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Datamining &amp; Information retrieval</a:t>
            </a:r>
          </a:p>
          <a:p>
            <a:pPr algn="l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400">
                <a:solidFill>
                  <a:srgbClr val="043A9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Bioinformatics &amp; Systems Medicine</a:t>
            </a:r>
          </a:p>
          <a:p>
            <a:pPr algn="l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400">
                <a:solidFill>
                  <a:srgbClr val="043A9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Document Architectures</a:t>
            </a:r>
            <a:endParaRPr lang="nl-BE" sz="2400">
              <a:solidFill>
                <a:srgbClr val="043A9C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78858" name="Group 16"/>
          <p:cNvGrpSpPr>
            <a:grpSpLocks/>
          </p:cNvGrpSpPr>
          <p:nvPr/>
        </p:nvGrpSpPr>
        <p:grpSpPr bwMode="auto">
          <a:xfrm>
            <a:off x="2705100" y="4803775"/>
            <a:ext cx="3733800" cy="1600200"/>
            <a:chOff x="5257800" y="2832100"/>
            <a:chExt cx="3733800" cy="1600200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257800" y="2832100"/>
              <a:ext cx="3733800" cy="1600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MS PGothic" pitchFamily="34" charset="-128"/>
              </a:endParaRPr>
            </a:p>
          </p:txBody>
        </p:sp>
        <p:pic>
          <p:nvPicPr>
            <p:cNvPr id="78863" name="Picture 3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293" t="50154" r="72328"/>
            <a:stretch>
              <a:fillRect/>
            </a:stretch>
          </p:blipFill>
          <p:spPr bwMode="auto">
            <a:xfrm>
              <a:off x="5502275" y="3289300"/>
              <a:ext cx="1050925" cy="102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8864" name="Group 32"/>
            <p:cNvGrpSpPr>
              <a:grpSpLocks/>
            </p:cNvGrpSpPr>
            <p:nvPr/>
          </p:nvGrpSpPr>
          <p:grpSpPr bwMode="auto">
            <a:xfrm>
              <a:off x="5257809" y="2989263"/>
              <a:ext cx="512764" cy="833436"/>
              <a:chOff x="4231" y="102"/>
              <a:chExt cx="510" cy="830"/>
            </a:xfrm>
          </p:grpSpPr>
          <p:pic>
            <p:nvPicPr>
              <p:cNvPr id="78867" name="Picture 33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5625"/>
              <a:stretch>
                <a:fillRect/>
              </a:stretch>
            </p:blipFill>
            <p:spPr bwMode="auto">
              <a:xfrm>
                <a:off x="4307" y="603"/>
                <a:ext cx="358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68" name="Picture 34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31" y="102"/>
                <a:ext cx="510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8865" name="Picture 4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96200" y="29845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6" name="Picture 4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477000" y="29845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8859" name="Picture 15" descr="yeastProteinInteractionNetworkYM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38" y="4800600"/>
            <a:ext cx="19970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028"/>
          <p:cNvPicPr>
            <a:picLocks noChangeAspect="1" noChangeArrowheads="1"/>
          </p:cNvPicPr>
          <p:nvPr/>
        </p:nvPicPr>
        <p:blipFill>
          <a:blip r:embed="rId13"/>
          <a:srcRect l="39607" t="20595" r="22862"/>
          <a:stretch>
            <a:fillRect/>
          </a:stretch>
        </p:blipFill>
        <p:spPr bwMode="auto">
          <a:xfrm>
            <a:off x="7440613" y="1844675"/>
            <a:ext cx="1485900" cy="1273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8861" name="Text Box 8"/>
          <p:cNvSpPr txBox="1">
            <a:spLocks noChangeArrowheads="1"/>
          </p:cNvSpPr>
          <p:nvPr/>
        </p:nvSpPr>
        <p:spPr bwMode="auto">
          <a:xfrm>
            <a:off x="0" y="1012825"/>
            <a:ext cx="91440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43A9C"/>
                </a:solidFill>
              </a:rPr>
              <a:t>Mathematical Engineering and Signal Processing</a:t>
            </a:r>
          </a:p>
          <a:p>
            <a:r>
              <a:rPr lang="en-US" sz="1500" i="1" dirty="0" err="1">
                <a:solidFill>
                  <a:srgbClr val="043A9C"/>
                </a:solidFill>
              </a:rPr>
              <a:t>Joos</a:t>
            </a:r>
            <a:r>
              <a:rPr lang="en-US" sz="1500" i="1" dirty="0">
                <a:solidFill>
                  <a:srgbClr val="043A9C"/>
                </a:solidFill>
              </a:rPr>
              <a:t> </a:t>
            </a:r>
            <a:r>
              <a:rPr lang="en-US" sz="1500" i="1" dirty="0" err="1">
                <a:solidFill>
                  <a:srgbClr val="043A9C"/>
                </a:solidFill>
              </a:rPr>
              <a:t>Vandewalle</a:t>
            </a:r>
            <a:r>
              <a:rPr lang="en-US" sz="1500" i="1" dirty="0">
                <a:solidFill>
                  <a:srgbClr val="043A9C"/>
                </a:solidFill>
              </a:rPr>
              <a:t>, Bart De Moor, Yves Moreau, Marc </a:t>
            </a:r>
            <a:r>
              <a:rPr lang="en-US" sz="1500" i="1" dirty="0" err="1">
                <a:solidFill>
                  <a:srgbClr val="043A9C"/>
                </a:solidFill>
              </a:rPr>
              <a:t>Moonen</a:t>
            </a:r>
            <a:r>
              <a:rPr lang="en-US" sz="1500" i="1" dirty="0">
                <a:solidFill>
                  <a:srgbClr val="043A9C"/>
                </a:solidFill>
              </a:rPr>
              <a:t>, Johan </a:t>
            </a:r>
            <a:r>
              <a:rPr lang="en-US" sz="1500" i="1" dirty="0" err="1">
                <a:solidFill>
                  <a:srgbClr val="043A9C"/>
                </a:solidFill>
              </a:rPr>
              <a:t>Suykens</a:t>
            </a:r>
            <a:r>
              <a:rPr lang="en-US" sz="1500" i="1" dirty="0">
                <a:solidFill>
                  <a:srgbClr val="043A9C"/>
                </a:solidFill>
              </a:rPr>
              <a:t>, Moritz Diehl, </a:t>
            </a:r>
            <a:r>
              <a:rPr lang="en-US" sz="1500" i="1" dirty="0" err="1">
                <a:solidFill>
                  <a:srgbClr val="043A9C"/>
                </a:solidFill>
              </a:rPr>
              <a:t>Lieven</a:t>
            </a:r>
            <a:r>
              <a:rPr lang="en-US" sz="1500" i="1" dirty="0">
                <a:solidFill>
                  <a:srgbClr val="043A9C"/>
                </a:solidFill>
              </a:rPr>
              <a:t> </a:t>
            </a:r>
            <a:br>
              <a:rPr lang="en-US" sz="1500" i="1" dirty="0">
                <a:solidFill>
                  <a:srgbClr val="043A9C"/>
                </a:solidFill>
              </a:rPr>
            </a:br>
            <a:r>
              <a:rPr lang="en-US" sz="1500" i="1" dirty="0">
                <a:solidFill>
                  <a:srgbClr val="043A9C"/>
                </a:solidFill>
              </a:rPr>
              <a:t>De </a:t>
            </a:r>
            <a:r>
              <a:rPr lang="en-US" sz="1500" i="1" dirty="0" err="1">
                <a:solidFill>
                  <a:srgbClr val="043A9C"/>
                </a:solidFill>
              </a:rPr>
              <a:t>Lathauwer</a:t>
            </a:r>
            <a:r>
              <a:rPr lang="en-US" sz="1500" i="1" dirty="0">
                <a:solidFill>
                  <a:srgbClr val="043A9C"/>
                </a:solidFill>
              </a:rPr>
              <a:t>, Sabine Van </a:t>
            </a:r>
            <a:r>
              <a:rPr lang="en-US" sz="1500" i="1" dirty="0" err="1">
                <a:solidFill>
                  <a:srgbClr val="043A9C"/>
                </a:solidFill>
              </a:rPr>
              <a:t>Huffel</a:t>
            </a:r>
            <a:r>
              <a:rPr lang="en-US" sz="1500" i="1" dirty="0">
                <a:solidFill>
                  <a:srgbClr val="043A9C"/>
                </a:solidFill>
              </a:rPr>
              <a:t>, Jan </a:t>
            </a:r>
            <a:r>
              <a:rPr lang="en-US" sz="1500" i="1" dirty="0" err="1" smtClean="0">
                <a:solidFill>
                  <a:srgbClr val="043A9C"/>
                </a:solidFill>
              </a:rPr>
              <a:t>Engelen</a:t>
            </a:r>
            <a:r>
              <a:rPr lang="en-US" sz="1500" i="1" dirty="0" smtClean="0">
                <a:solidFill>
                  <a:srgbClr val="043A9C"/>
                </a:solidFill>
              </a:rPr>
              <a:t>, Jan </a:t>
            </a:r>
            <a:r>
              <a:rPr lang="en-US" sz="1500" i="1" dirty="0" err="1" smtClean="0">
                <a:solidFill>
                  <a:srgbClr val="043A9C"/>
                </a:solidFill>
              </a:rPr>
              <a:t>Aerts</a:t>
            </a:r>
            <a:endParaRPr lang="en-GB" sz="1500" i="1" dirty="0" smtClean="0">
              <a:solidFill>
                <a:srgbClr val="043A9C"/>
              </a:solidFill>
            </a:endParaRPr>
          </a:p>
          <a:p>
            <a:endParaRPr lang="en-US" sz="1500" i="1" dirty="0">
              <a:solidFill>
                <a:srgbClr val="043A9C"/>
              </a:solidFill>
            </a:endParaRPr>
          </a:p>
          <a:p>
            <a:endParaRPr lang="en-GB" sz="1500" i="1" dirty="0">
              <a:solidFill>
                <a:srgbClr val="043A9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1508125" y="493713"/>
            <a:ext cx="7635875" cy="511175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400" dirty="0"/>
              <a:t>         </a:t>
            </a:r>
            <a:r>
              <a:rPr lang="en-US" sz="2400" b="1" dirty="0"/>
              <a:t>SISTA</a:t>
            </a:r>
            <a:r>
              <a:rPr lang="en-US" sz="2400" dirty="0"/>
              <a:t> - </a:t>
            </a:r>
            <a:r>
              <a:rPr lang="en-US" dirty="0"/>
              <a:t>COSIC </a:t>
            </a:r>
            <a:r>
              <a:rPr lang="en-US" sz="2400" dirty="0"/>
              <a:t>- </a:t>
            </a:r>
            <a:r>
              <a:rPr lang="en-US" dirty="0"/>
              <a:t>DOCARCH</a:t>
            </a:r>
            <a:endParaRPr lang="en-US" sz="2400" dirty="0"/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8480425" y="555625"/>
            <a:ext cx="582613" cy="395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79876" name="Picture 7" descr="LOGO-SC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75" y="569913"/>
            <a:ext cx="4714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2195513" y="1860550"/>
            <a:ext cx="5710237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43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Numerical Linear Algebra</a:t>
            </a:r>
          </a:p>
          <a:p>
            <a:pPr algn="l">
              <a:buFont typeface="Wingdings" pitchFamily="2" charset="2"/>
              <a:buChar char="§"/>
              <a:defRPr/>
            </a:pPr>
            <a:endParaRPr lang="en-US" sz="2400" dirty="0">
              <a:solidFill>
                <a:srgbClr val="043A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43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Telecom/Audio Signal Processing</a:t>
            </a:r>
          </a:p>
          <a:p>
            <a:pPr algn="l">
              <a:buFont typeface="Wingdings" pitchFamily="2" charset="2"/>
              <a:buChar char="§"/>
              <a:defRPr/>
            </a:pPr>
            <a:endParaRPr lang="en-US" sz="2400" dirty="0">
              <a:solidFill>
                <a:srgbClr val="043A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43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Nonlinear and Complex Systems</a:t>
            </a:r>
          </a:p>
          <a:p>
            <a:pPr algn="l">
              <a:buFont typeface="Wingdings" pitchFamily="2" charset="2"/>
              <a:buChar char="§"/>
              <a:defRPr/>
            </a:pPr>
            <a:endParaRPr lang="en-US" sz="2400" dirty="0">
              <a:solidFill>
                <a:srgbClr val="043A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43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Biomedical Signal Processing</a:t>
            </a:r>
          </a:p>
        </p:txBody>
      </p:sp>
      <p:pic>
        <p:nvPicPr>
          <p:cNvPr id="798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3933825"/>
            <a:ext cx="2019300" cy="889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987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" y="2000250"/>
            <a:ext cx="1752600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79880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1968500"/>
            <a:ext cx="1333500" cy="131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81" name="Picture 27" descr="fig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838" y="4994275"/>
            <a:ext cx="194945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2" name="Picture 4" descr="niro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59125" y="4740275"/>
            <a:ext cx="237807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Picture 17" descr="001resul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89638" y="5518150"/>
            <a:ext cx="2268537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884" name="Group 12"/>
          <p:cNvGrpSpPr>
            <a:grpSpLocks/>
          </p:cNvGrpSpPr>
          <p:nvPr/>
        </p:nvGrpSpPr>
        <p:grpSpPr bwMode="auto">
          <a:xfrm>
            <a:off x="7080250" y="3683000"/>
            <a:ext cx="1831975" cy="1550988"/>
            <a:chOff x="3514" y="3095"/>
            <a:chExt cx="2870" cy="2185"/>
          </a:xfrm>
        </p:grpSpPr>
        <p:pic>
          <p:nvPicPr>
            <p:cNvPr id="79886" name="Picture 13" descr="4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14" y="3218"/>
              <a:ext cx="2870" cy="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87" name="Text Box 14"/>
            <p:cNvSpPr txBox="1">
              <a:spLocks noChangeArrowheads="1"/>
            </p:cNvSpPr>
            <p:nvPr/>
          </p:nvSpPr>
          <p:spPr bwMode="auto">
            <a:xfrm>
              <a:off x="4248" y="3095"/>
              <a:ext cx="288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1800">
                <a:solidFill>
                  <a:srgbClr val="FF3300"/>
                </a:solidFill>
              </a:endParaRPr>
            </a:p>
          </p:txBody>
        </p:sp>
      </p:grpSp>
      <p:sp>
        <p:nvSpPr>
          <p:cNvPr id="79885" name="Text Box 8"/>
          <p:cNvSpPr txBox="1">
            <a:spLocks noChangeArrowheads="1"/>
          </p:cNvSpPr>
          <p:nvPr/>
        </p:nvSpPr>
        <p:spPr bwMode="auto">
          <a:xfrm>
            <a:off x="0" y="1012825"/>
            <a:ext cx="91440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43A9C"/>
                </a:solidFill>
              </a:rPr>
              <a:t>Mathematical Engineering and Signal Processing</a:t>
            </a:r>
          </a:p>
          <a:p>
            <a:r>
              <a:rPr lang="en-US" sz="1500" i="1" dirty="0" err="1">
                <a:solidFill>
                  <a:srgbClr val="043A9C"/>
                </a:solidFill>
              </a:rPr>
              <a:t>Joos</a:t>
            </a:r>
            <a:r>
              <a:rPr lang="en-US" sz="1500" i="1" dirty="0">
                <a:solidFill>
                  <a:srgbClr val="043A9C"/>
                </a:solidFill>
              </a:rPr>
              <a:t> </a:t>
            </a:r>
            <a:r>
              <a:rPr lang="en-US" sz="1500" i="1" dirty="0" err="1">
                <a:solidFill>
                  <a:srgbClr val="043A9C"/>
                </a:solidFill>
              </a:rPr>
              <a:t>Vandewalle</a:t>
            </a:r>
            <a:r>
              <a:rPr lang="en-US" sz="1500" i="1" dirty="0">
                <a:solidFill>
                  <a:srgbClr val="043A9C"/>
                </a:solidFill>
              </a:rPr>
              <a:t>, Bart De Moor, Yves Moreau, Marc </a:t>
            </a:r>
            <a:r>
              <a:rPr lang="en-US" sz="1500" i="1" dirty="0" err="1">
                <a:solidFill>
                  <a:srgbClr val="043A9C"/>
                </a:solidFill>
              </a:rPr>
              <a:t>Moonen</a:t>
            </a:r>
            <a:r>
              <a:rPr lang="en-US" sz="1500" i="1" dirty="0">
                <a:solidFill>
                  <a:srgbClr val="043A9C"/>
                </a:solidFill>
              </a:rPr>
              <a:t>, Johan </a:t>
            </a:r>
            <a:r>
              <a:rPr lang="en-US" sz="1500" i="1" dirty="0" err="1">
                <a:solidFill>
                  <a:srgbClr val="043A9C"/>
                </a:solidFill>
              </a:rPr>
              <a:t>Suykens</a:t>
            </a:r>
            <a:r>
              <a:rPr lang="en-US" sz="1500" i="1" dirty="0">
                <a:solidFill>
                  <a:srgbClr val="043A9C"/>
                </a:solidFill>
              </a:rPr>
              <a:t>, Moritz Diehl, </a:t>
            </a:r>
            <a:r>
              <a:rPr lang="en-US" sz="1500" i="1" dirty="0" err="1">
                <a:solidFill>
                  <a:srgbClr val="043A9C"/>
                </a:solidFill>
              </a:rPr>
              <a:t>Lieven</a:t>
            </a:r>
            <a:r>
              <a:rPr lang="en-US" sz="1500" i="1" dirty="0">
                <a:solidFill>
                  <a:srgbClr val="043A9C"/>
                </a:solidFill>
              </a:rPr>
              <a:t> </a:t>
            </a:r>
            <a:br>
              <a:rPr lang="en-US" sz="1500" i="1" dirty="0">
                <a:solidFill>
                  <a:srgbClr val="043A9C"/>
                </a:solidFill>
              </a:rPr>
            </a:br>
            <a:r>
              <a:rPr lang="en-US" sz="1500" i="1" dirty="0">
                <a:solidFill>
                  <a:srgbClr val="043A9C"/>
                </a:solidFill>
              </a:rPr>
              <a:t>De </a:t>
            </a:r>
            <a:r>
              <a:rPr lang="en-US" sz="1500" i="1" dirty="0" err="1">
                <a:solidFill>
                  <a:srgbClr val="043A9C"/>
                </a:solidFill>
              </a:rPr>
              <a:t>Lathauwer</a:t>
            </a:r>
            <a:r>
              <a:rPr lang="en-US" sz="1500" i="1" dirty="0">
                <a:solidFill>
                  <a:srgbClr val="043A9C"/>
                </a:solidFill>
              </a:rPr>
              <a:t>, Sabine Van </a:t>
            </a:r>
            <a:r>
              <a:rPr lang="en-US" sz="1500" i="1" dirty="0" err="1">
                <a:solidFill>
                  <a:srgbClr val="043A9C"/>
                </a:solidFill>
              </a:rPr>
              <a:t>Huffel</a:t>
            </a:r>
            <a:r>
              <a:rPr lang="en-US" sz="1500" i="1" dirty="0">
                <a:solidFill>
                  <a:srgbClr val="043A9C"/>
                </a:solidFill>
              </a:rPr>
              <a:t>, Jan </a:t>
            </a:r>
            <a:r>
              <a:rPr lang="en-US" sz="1500" i="1" dirty="0" err="1" smtClean="0">
                <a:solidFill>
                  <a:srgbClr val="043A9C"/>
                </a:solidFill>
              </a:rPr>
              <a:t>Engelen</a:t>
            </a:r>
            <a:r>
              <a:rPr lang="en-US" sz="1500" i="1" dirty="0" smtClean="0">
                <a:solidFill>
                  <a:srgbClr val="043A9C"/>
                </a:solidFill>
              </a:rPr>
              <a:t>, Jan </a:t>
            </a:r>
            <a:r>
              <a:rPr lang="en-US" sz="1500" i="1" dirty="0" err="1" smtClean="0">
                <a:solidFill>
                  <a:srgbClr val="043A9C"/>
                </a:solidFill>
              </a:rPr>
              <a:t>Aerts</a:t>
            </a:r>
            <a:endParaRPr lang="en-GB" sz="1500" i="1" dirty="0" smtClean="0">
              <a:solidFill>
                <a:srgbClr val="043A9C"/>
              </a:solidFill>
            </a:endParaRPr>
          </a:p>
          <a:p>
            <a:endParaRPr lang="en-US" sz="1500" i="1" dirty="0">
              <a:solidFill>
                <a:srgbClr val="043A9C"/>
              </a:solidFill>
            </a:endParaRPr>
          </a:p>
          <a:p>
            <a:endParaRPr lang="en-GB" sz="1500" i="1" dirty="0">
              <a:solidFill>
                <a:srgbClr val="043A9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ChangeArrowheads="1"/>
          </p:cNvSpPr>
          <p:nvPr/>
        </p:nvSpPr>
        <p:spPr bwMode="auto">
          <a:xfrm>
            <a:off x="1587501" y="508000"/>
            <a:ext cx="6819900" cy="46990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800" b="1" dirty="0" smtClean="0">
                <a:latin typeface="Calibri" charset="0"/>
              </a:rPr>
              <a:t>Success </a:t>
            </a:r>
            <a:r>
              <a:rPr lang="en-US" sz="2800" b="1" dirty="0">
                <a:latin typeface="Calibri" charset="0"/>
              </a:rPr>
              <a:t>Stories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nl-NL" sz="2800" i="1" dirty="0" smtClean="0">
                <a:latin typeface="Calibri" charset="0"/>
              </a:rPr>
              <a:t>AES</a:t>
            </a:r>
            <a:endParaRPr lang="nl-NL" sz="2800" i="1" dirty="0">
              <a:latin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480425" y="555625"/>
            <a:ext cx="582613" cy="395288"/>
            <a:chOff x="8480425" y="555625"/>
            <a:chExt cx="582613" cy="395288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8480425" y="555625"/>
              <a:ext cx="582613" cy="395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/>
            </a:p>
          </p:txBody>
        </p:sp>
        <p:pic>
          <p:nvPicPr>
            <p:cNvPr id="8" name="Picture 5" descr="LOGO-SC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24875" y="569913"/>
              <a:ext cx="471488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kstvak 7"/>
          <p:cNvSpPr txBox="1">
            <a:spLocks noChangeArrowheads="1"/>
          </p:cNvSpPr>
          <p:nvPr/>
        </p:nvSpPr>
        <p:spPr bwMode="auto">
          <a:xfrm>
            <a:off x="0" y="1121830"/>
            <a:ext cx="75247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nl-NL" sz="1800" i="1" dirty="0">
                <a:solidFill>
                  <a:srgbClr val="000000"/>
                </a:solidFill>
                <a:latin typeface="Calibri" charset="0"/>
              </a:rPr>
              <a:t>The </a:t>
            </a:r>
            <a:r>
              <a:rPr lang="nl-NL" sz="1800" i="1" dirty="0" err="1">
                <a:solidFill>
                  <a:srgbClr val="000000"/>
                </a:solidFill>
                <a:latin typeface="Calibri" charset="0"/>
              </a:rPr>
              <a:t>success</a:t>
            </a:r>
            <a:r>
              <a:rPr lang="nl-NL" sz="1800" i="1" dirty="0">
                <a:solidFill>
                  <a:srgbClr val="000000"/>
                </a:solidFill>
                <a:latin typeface="Calibri" charset="0"/>
              </a:rPr>
              <a:t> of the </a:t>
            </a:r>
            <a:r>
              <a:rPr lang="nl-NL" sz="1800" i="1" dirty="0" err="1">
                <a:solidFill>
                  <a:srgbClr val="000000"/>
                </a:solidFill>
                <a:latin typeface="Calibri" charset="0"/>
              </a:rPr>
              <a:t>Advanced</a:t>
            </a:r>
            <a:r>
              <a:rPr lang="nl-NL" sz="18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l-NL" sz="1800" i="1" dirty="0" err="1">
                <a:solidFill>
                  <a:srgbClr val="000000"/>
                </a:solidFill>
                <a:latin typeface="Calibri" charset="0"/>
              </a:rPr>
              <a:t>Encryption</a:t>
            </a:r>
            <a:r>
              <a:rPr lang="nl-NL" sz="1800" i="1" dirty="0">
                <a:solidFill>
                  <a:srgbClr val="000000"/>
                </a:solidFill>
                <a:latin typeface="Calibri" charset="0"/>
              </a:rPr>
              <a:t> Standard </a:t>
            </a:r>
            <a:r>
              <a:rPr lang="nl-NL" sz="1800" i="1" dirty="0" err="1">
                <a:solidFill>
                  <a:srgbClr val="000000"/>
                </a:solidFill>
                <a:latin typeface="Calibri" charset="0"/>
              </a:rPr>
              <a:t>remains</a:t>
            </a:r>
            <a:r>
              <a:rPr lang="nl-NL" sz="18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l-NL" sz="1800" i="1" dirty="0" err="1">
                <a:solidFill>
                  <a:srgbClr val="000000"/>
                </a:solidFill>
                <a:latin typeface="Calibri" charset="0"/>
              </a:rPr>
              <a:t>unequalled</a:t>
            </a:r>
            <a:r>
              <a:rPr lang="nl-NL" sz="1800" i="1" dirty="0">
                <a:solidFill>
                  <a:srgbClr val="000000"/>
                </a:solidFill>
                <a:latin typeface="Calibri" charset="0"/>
              </a:rPr>
              <a:t>.</a:t>
            </a:r>
          </a:p>
          <a:p>
            <a:pPr algn="l"/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designed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by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two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COSIC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cryptographers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, Joan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Daemen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&amp; Vincent Rijmen</a:t>
            </a:r>
          </a:p>
          <a:p>
            <a:pPr algn="l"/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Submitted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as “</a:t>
            </a:r>
            <a:r>
              <a:rPr lang="nl-NL" altLang="ja-JP" sz="1800" dirty="0" err="1">
                <a:solidFill>
                  <a:srgbClr val="000000"/>
                </a:solidFill>
                <a:latin typeface="Calibri" charset="0"/>
              </a:rPr>
              <a:t>Rijndael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nl-NL" altLang="ja-JP" sz="1800" dirty="0">
                <a:solidFill>
                  <a:srgbClr val="000000"/>
                </a:solidFill>
                <a:latin typeface="Calibri" charset="0"/>
              </a:rPr>
              <a:t>  to AES </a:t>
            </a:r>
            <a:r>
              <a:rPr lang="nl-NL" altLang="ja-JP" sz="1800" dirty="0" err="1">
                <a:solidFill>
                  <a:srgbClr val="000000"/>
                </a:solidFill>
                <a:latin typeface="Calibri" charset="0"/>
              </a:rPr>
              <a:t>selection</a:t>
            </a:r>
            <a:r>
              <a:rPr lang="nl-NL" altLang="ja-JP" sz="1800" dirty="0">
                <a:solidFill>
                  <a:srgbClr val="000000"/>
                </a:solidFill>
                <a:latin typeface="Calibri" charset="0"/>
              </a:rPr>
              <a:t> &amp; </a:t>
            </a:r>
            <a:r>
              <a:rPr lang="nl-NL" altLang="ja-JP" sz="1800" dirty="0" err="1">
                <a:solidFill>
                  <a:srgbClr val="000000"/>
                </a:solidFill>
                <a:latin typeface="Calibri" charset="0"/>
              </a:rPr>
              <a:t>standardization</a:t>
            </a:r>
            <a:r>
              <a:rPr lang="nl-NL" altLang="ja-JP" sz="1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l-NL" altLang="ja-JP" sz="1800" dirty="0" err="1">
                <a:solidFill>
                  <a:srgbClr val="000000"/>
                </a:solidFill>
                <a:latin typeface="Calibri" charset="0"/>
              </a:rPr>
              <a:t>process</a:t>
            </a:r>
            <a:endParaRPr lang="nl-NL" altLang="ja-JP" sz="1800" dirty="0">
              <a:solidFill>
                <a:srgbClr val="000000"/>
              </a:solidFill>
              <a:latin typeface="Calibri" charset="0"/>
            </a:endParaRPr>
          </a:p>
          <a:p>
            <a:pPr algn="l"/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among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15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competing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designs  </a:t>
            </a:r>
          </a:p>
          <a:p>
            <a:pPr algn="l"/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National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Institute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of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Standards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and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Technology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(NIST) </a:t>
            </a:r>
          </a:p>
          <a:p>
            <a:pPr algn="l"/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	as U.S. FIPS PUB 197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Nov.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26, 2001</a:t>
            </a:r>
          </a:p>
          <a:p>
            <a:pPr algn="l"/>
            <a:r>
              <a:rPr lang="nl-NL" sz="1800" dirty="0" smtClean="0">
                <a:solidFill>
                  <a:srgbClr val="000000"/>
                </a:solidFill>
                <a:latin typeface="Calibri" charset="0"/>
              </a:rPr>
              <a:t>AES 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is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used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in &gt;10000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products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(e.g. 3G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phones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operating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syst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., web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appl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.) </a:t>
            </a:r>
          </a:p>
          <a:p>
            <a:pPr algn="l"/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	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by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more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than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a </a:t>
            </a:r>
            <a:r>
              <a:rPr lang="nl-NL" sz="1800" dirty="0" err="1">
                <a:solidFill>
                  <a:srgbClr val="FF0000"/>
                </a:solidFill>
                <a:latin typeface="Calibri" charset="0"/>
              </a:rPr>
              <a:t>billion</a:t>
            </a:r>
            <a:r>
              <a:rPr lang="nl-NL" sz="18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sz="1800" dirty="0" smtClean="0">
                <a:solidFill>
                  <a:srgbClr val="FF0000"/>
                </a:solidFill>
                <a:latin typeface="Calibri" charset="0"/>
              </a:rPr>
              <a:t>users 10</a:t>
            </a:r>
            <a:r>
              <a:rPr lang="nl-NL" sz="1800" baseline="30000" dirty="0" smtClean="0">
                <a:solidFill>
                  <a:srgbClr val="FF0000"/>
                </a:solidFill>
                <a:latin typeface="Calibri" charset="0"/>
              </a:rPr>
              <a:t>9 </a:t>
            </a:r>
            <a:r>
              <a:rPr lang="nl-NL" sz="1800" dirty="0" smtClean="0">
                <a:solidFill>
                  <a:srgbClr val="FF0000"/>
                </a:solidFill>
                <a:latin typeface="Calibri" charset="0"/>
              </a:rPr>
              <a:t>!!</a:t>
            </a:r>
            <a:r>
              <a:rPr lang="nl-NL" sz="1800" dirty="0" smtClean="0">
                <a:solidFill>
                  <a:srgbClr val="000000"/>
                </a:solidFill>
                <a:latin typeface="Calibri" charset="0"/>
              </a:rPr>
              <a:t>. </a:t>
            </a:r>
            <a:endParaRPr lang="nl-NL" sz="1800" dirty="0">
              <a:solidFill>
                <a:srgbClr val="000000"/>
              </a:solidFill>
              <a:latin typeface="Calibri" charset="0"/>
            </a:endParaRPr>
          </a:p>
          <a:p>
            <a:pPr algn="l"/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In 2010, Intel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added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AES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instruction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in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Westmere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latin typeface="Calibri" charset="0"/>
              </a:rPr>
              <a:t>architecture</a:t>
            </a:r>
            <a:r>
              <a:rPr lang="nl-NL" sz="1800" dirty="0">
                <a:solidFill>
                  <a:srgbClr val="000000"/>
                </a:solidFill>
                <a:latin typeface="Calibri" charset="0"/>
              </a:rPr>
              <a:t>. </a:t>
            </a:r>
          </a:p>
        </p:txBody>
      </p:sp>
      <p:sp>
        <p:nvSpPr>
          <p:cNvPr id="10" name="Rechthoek 8"/>
          <p:cNvSpPr>
            <a:spLocks noChangeArrowheads="1"/>
          </p:cNvSpPr>
          <p:nvPr/>
        </p:nvSpPr>
        <p:spPr bwMode="auto">
          <a:xfrm>
            <a:off x="129919" y="4578405"/>
            <a:ext cx="6804248" cy="13849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NYTimes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TECHNOLOGY; U.S.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Selects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a New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Encryption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Technique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October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03, 2000 a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three-year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worldwide search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for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a new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encryption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technique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powerful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enough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to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earn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the official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endorsement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of the United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States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government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, the Commerce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Department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named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a winner: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Rijndael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.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two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Belgian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computer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scientists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, Vincent Rijmen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and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Joan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Daemen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. </a:t>
            </a:r>
          </a:p>
          <a:p>
            <a:pPr>
              <a:defRPr/>
            </a:pP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The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fact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that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the standard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emerged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from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a country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known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more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for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its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chocolate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than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for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its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software shows the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international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nature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of the </a:t>
            </a:r>
            <a:r>
              <a:rPr lang="nl-NL" sz="1400" i="1" dirty="0" err="1">
                <a:latin typeface="Times New Roman"/>
                <a:ea typeface="ＭＳ Ｐゴシック" charset="0"/>
                <a:cs typeface="Times New Roman"/>
              </a:rPr>
              <a:t>cryptographic</a:t>
            </a:r>
            <a:r>
              <a:rPr lang="nl-NL" sz="1400" i="1" dirty="0">
                <a:latin typeface="Times New Roman"/>
                <a:ea typeface="ＭＳ Ｐゴシック" charset="0"/>
                <a:cs typeface="Times New Roman"/>
              </a:rPr>
              <a:t> field.</a:t>
            </a:r>
          </a:p>
        </p:txBody>
      </p:sp>
      <p:pic>
        <p:nvPicPr>
          <p:cNvPr id="11" name="Afbeelding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2520" y="1467941"/>
            <a:ext cx="2061480" cy="46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1508125" y="493713"/>
            <a:ext cx="7635875" cy="511175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400" dirty="0"/>
              <a:t>         </a:t>
            </a:r>
            <a:r>
              <a:rPr lang="en-US" dirty="0"/>
              <a:t>SISTA</a:t>
            </a:r>
            <a:r>
              <a:rPr lang="en-US" sz="2400" dirty="0"/>
              <a:t> - </a:t>
            </a:r>
            <a:r>
              <a:rPr lang="en-US" dirty="0"/>
              <a:t>COSIC </a:t>
            </a:r>
            <a:r>
              <a:rPr lang="en-US" sz="2400" dirty="0"/>
              <a:t>- </a:t>
            </a:r>
            <a:r>
              <a:rPr lang="en-US" sz="2400" b="1" dirty="0"/>
              <a:t>DOCARCH</a:t>
            </a:r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8480425" y="555625"/>
            <a:ext cx="582613" cy="395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79876" name="Picture 7" descr="LOGO-SC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75" y="569913"/>
            <a:ext cx="4714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835150" y="4654550"/>
            <a:ext cx="4824413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INCLUSO seven European partners, FP 7 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 ICT for independent living and inclusion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Accessible and inclusive ICT,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proof of concept for ICT solutions for social inclusion of marginalized young people.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-17463" y="917575"/>
            <a:ext cx="9144001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43A9C"/>
                </a:solidFill>
                <a:latin typeface="Calibri" charset="0"/>
              </a:rPr>
              <a:t>Document architectures </a:t>
            </a:r>
          </a:p>
          <a:p>
            <a:r>
              <a:rPr lang="en-US" sz="1500" i="1" dirty="0">
                <a:solidFill>
                  <a:srgbClr val="043A9C"/>
                </a:solidFill>
                <a:latin typeface="Calibri" charset="0"/>
              </a:rPr>
              <a:t>Jan </a:t>
            </a:r>
            <a:r>
              <a:rPr lang="en-US" sz="1500" i="1" dirty="0" err="1">
                <a:solidFill>
                  <a:srgbClr val="043A9C"/>
                </a:solidFill>
                <a:latin typeface="Calibri" charset="0"/>
              </a:rPr>
              <a:t>Engelen</a:t>
            </a:r>
            <a:r>
              <a:rPr lang="en-US" sz="1500" i="1" dirty="0">
                <a:solidFill>
                  <a:srgbClr val="043A9C"/>
                </a:solidFill>
                <a:latin typeface="Calibri" charset="0"/>
              </a:rPr>
              <a:t>,  Sabine Van </a:t>
            </a:r>
            <a:r>
              <a:rPr lang="en-US" sz="1500" i="1" dirty="0" err="1">
                <a:solidFill>
                  <a:srgbClr val="043A9C"/>
                </a:solidFill>
                <a:latin typeface="Calibri" charset="0"/>
              </a:rPr>
              <a:t>Huffel</a:t>
            </a:r>
            <a:endParaRPr lang="en-GB" sz="1500" i="1" dirty="0">
              <a:solidFill>
                <a:srgbClr val="043A9C"/>
              </a:solidFill>
              <a:latin typeface="Calibri" charset="0"/>
            </a:endParaRPr>
          </a:p>
        </p:txBody>
      </p:sp>
      <p:pic>
        <p:nvPicPr>
          <p:cNvPr id="18" name="Afbeelding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4581525"/>
            <a:ext cx="17526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Afbeelding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4654550"/>
            <a:ext cx="21605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vak 3"/>
          <p:cNvSpPr txBox="1">
            <a:spLocks noChangeArrowheads="1"/>
          </p:cNvSpPr>
          <p:nvPr/>
        </p:nvSpPr>
        <p:spPr bwMode="auto">
          <a:xfrm>
            <a:off x="82550" y="1557338"/>
            <a:ext cx="904398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international standards in the XML (Extensible Markup Language) XHTML, XSLT, </a:t>
            </a:r>
            <a:r>
              <a:rPr lang="en-US" sz="1800" dirty="0" err="1">
                <a:solidFill>
                  <a:schemeClr val="tx1"/>
                </a:solidFill>
              </a:rPr>
              <a:t>MathML</a:t>
            </a:r>
            <a:r>
              <a:rPr lang="en-US" sz="1800" dirty="0">
                <a:solidFill>
                  <a:schemeClr val="tx1"/>
                </a:solidFill>
              </a:rPr>
              <a:t>, multimedia standards </a:t>
            </a:r>
            <a:r>
              <a:rPr lang="en-US" sz="1800" dirty="0" err="1">
                <a:solidFill>
                  <a:schemeClr val="tx1"/>
                </a:solidFill>
              </a:rPr>
              <a:t>HyTime</a:t>
            </a:r>
            <a:r>
              <a:rPr lang="en-US" sz="1800" dirty="0">
                <a:solidFill>
                  <a:schemeClr val="tx1"/>
                </a:solidFill>
              </a:rPr>
              <a:t> and SMIL; 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e</a:t>
            </a:r>
            <a:r>
              <a:rPr lang="en-US" sz="1800" dirty="0">
                <a:solidFill>
                  <a:schemeClr val="tx1"/>
                </a:solidFill>
              </a:rPr>
              <a:t>-commerce developments such as </a:t>
            </a:r>
            <a:r>
              <a:rPr lang="en-US" sz="1800" dirty="0" err="1">
                <a:solidFill>
                  <a:schemeClr val="tx1"/>
                </a:solidFill>
              </a:rPr>
              <a:t>ebXML</a:t>
            </a:r>
            <a:r>
              <a:rPr lang="en-US" sz="1800" dirty="0">
                <a:solidFill>
                  <a:schemeClr val="tx1"/>
                </a:solidFill>
              </a:rPr>
              <a:t> [Electronic Business XML] and eBooks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document transformations from unstructured into structured formats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nl-NL" sz="1800" dirty="0" smtClean="0">
                <a:solidFill>
                  <a:schemeClr val="tx1"/>
                </a:solidFill>
              </a:rPr>
              <a:t>B</a:t>
            </a:r>
            <a:r>
              <a:rPr lang="en-US" sz="1800" dirty="0" err="1" smtClean="0">
                <a:solidFill>
                  <a:schemeClr val="tx1"/>
                </a:solidFill>
              </a:rPr>
              <a:t>uilding</a:t>
            </a:r>
            <a:r>
              <a:rPr lang="en-US" sz="1800" dirty="0" smtClean="0">
                <a:solidFill>
                  <a:schemeClr val="tx1"/>
                </a:solidFill>
              </a:rPr>
              <a:t> superstructures above electronic documents and navigation through these collections (Topic Maps concept</a:t>
            </a:r>
            <a:r>
              <a:rPr lang="en-US" sz="1800" dirty="0" smtClean="0"/>
              <a:t>) ;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production</a:t>
            </a:r>
            <a:r>
              <a:rPr lang="en-US" sz="1800" dirty="0">
                <a:solidFill>
                  <a:schemeClr val="tx1"/>
                </a:solidFill>
              </a:rPr>
              <a:t>, use and handling of metadata enriched documents for data retrieval newspaper news item/articles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documents structured for reading impaired users </a:t>
            </a:r>
            <a:r>
              <a:rPr lang="cs-CZ" sz="1800" dirty="0" err="1">
                <a:solidFill>
                  <a:schemeClr val="tx1"/>
                </a:solidFill>
              </a:rPr>
              <a:t>legal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texts</a:t>
            </a:r>
            <a:endParaRPr lang="cs-CZ" sz="18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nl-NL" sz="1800" dirty="0" err="1">
                <a:solidFill>
                  <a:srgbClr val="FF0000"/>
                </a:solidFill>
              </a:rPr>
              <a:t>Docarch</a:t>
            </a:r>
            <a:r>
              <a:rPr lang="nl-NL" sz="1800" dirty="0">
                <a:solidFill>
                  <a:srgbClr val="FF0000"/>
                </a:solidFill>
              </a:rPr>
              <a:t> </a:t>
            </a:r>
            <a:r>
              <a:rPr lang="nl-NL" sz="1800" dirty="0" err="1">
                <a:solidFill>
                  <a:srgbClr val="FF0000"/>
                </a:solidFill>
              </a:rPr>
              <a:t>since</a:t>
            </a:r>
            <a:r>
              <a:rPr lang="nl-NL" sz="1800" dirty="0">
                <a:solidFill>
                  <a:srgbClr val="FF0000"/>
                </a:solidFill>
              </a:rPr>
              <a:t> 1992 23 EU </a:t>
            </a:r>
            <a:r>
              <a:rPr lang="nl-NL" sz="1800" dirty="0" err="1">
                <a:solidFill>
                  <a:srgbClr val="FF0000"/>
                </a:solidFill>
              </a:rPr>
              <a:t>projects</a:t>
            </a:r>
            <a:r>
              <a:rPr lang="nl-NL" sz="1800" dirty="0">
                <a:solidFill>
                  <a:srgbClr val="FF0000"/>
                </a:solidFill>
              </a:rPr>
              <a:t> - 6 as </a:t>
            </a:r>
            <a:r>
              <a:rPr lang="nl-NL" sz="1800" dirty="0" err="1">
                <a:solidFill>
                  <a:srgbClr val="FF0000"/>
                </a:solidFill>
              </a:rPr>
              <a:t>coordinator</a:t>
            </a:r>
            <a:endParaRPr lang="nl-NL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arkingE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3049" y="1112575"/>
            <a:ext cx="5415393" cy="3600121"/>
          </a:xfrm>
          <a:prstGeom prst="rect">
            <a:avLst/>
          </a:prstGeom>
        </p:spPr>
      </p:pic>
      <p:pic>
        <p:nvPicPr>
          <p:cNvPr id="4" name="Afbeelding 3" descr="blinde,r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58910" y="3376699"/>
            <a:ext cx="5221952" cy="348130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631444" y="565230"/>
            <a:ext cx="7404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</a:rPr>
              <a:t>Bezoek Prinses Mathilde aan tentoonstelling wetenschapsweek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82375" y="5402717"/>
            <a:ext cx="3549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Smart-on-Tour tentoonstelling</a:t>
            </a:r>
            <a:endParaRPr lang="nl-NL" dirty="0" smtClean="0">
              <a:solidFill>
                <a:schemeClr val="tx1"/>
              </a:solidFill>
            </a:endParaRPr>
          </a:p>
          <a:p>
            <a:r>
              <a:rPr lang="nl-NL" dirty="0" smtClean="0">
                <a:solidFill>
                  <a:srgbClr val="000000"/>
                </a:solidFill>
              </a:rPr>
              <a:t>9 november 2002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98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evill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01557" y="0"/>
            <a:ext cx="51435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7453" y="1071735"/>
            <a:ext cx="3259358" cy="1938992"/>
          </a:xfrm>
          <a:prstGeom prst="rect">
            <a:avLst/>
          </a:prstGeom>
          <a:solidFill>
            <a:srgbClr val="DFFFF6"/>
          </a:solidFill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</a:rPr>
              <a:t>Het toeval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Europese projecten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leiden ons ongepland naar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Sevilla in hetzelfde restaurant op dezelfde avond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05546" y="3171159"/>
            <a:ext cx="3222482" cy="3477875"/>
          </a:xfrm>
          <a:prstGeom prst="rect">
            <a:avLst/>
          </a:prstGeom>
          <a:solidFill>
            <a:srgbClr val="ACFFA2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</a:rPr>
              <a:t>Beste Jan, Bedankt 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voor jouw niet aflatende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inzet en zorg, en intense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gedrevenheid, 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Je bent een levend voorbeeld van technologie 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voor de mens</a:t>
            </a:r>
          </a:p>
          <a:p>
            <a:endParaRPr lang="nl-NL" dirty="0" smtClean="0">
              <a:solidFill>
                <a:srgbClr val="000000"/>
              </a:solidFill>
            </a:endParaRPr>
          </a:p>
          <a:p>
            <a:r>
              <a:rPr lang="nl-NL" dirty="0">
                <a:solidFill>
                  <a:srgbClr val="000000"/>
                </a:solidFill>
              </a:rPr>
              <a:t>Beste Jan en </a:t>
            </a:r>
            <a:r>
              <a:rPr lang="nl-NL" dirty="0" err="1">
                <a:solidFill>
                  <a:srgbClr val="000000"/>
                </a:solidFill>
              </a:rPr>
              <a:t>Leni</a:t>
            </a:r>
            <a:r>
              <a:rPr lang="nl-NL" dirty="0">
                <a:solidFill>
                  <a:srgbClr val="000000"/>
                </a:solidFill>
              </a:rPr>
              <a:t>,</a:t>
            </a:r>
          </a:p>
          <a:p>
            <a:endParaRPr lang="nl-NL" dirty="0" smtClean="0">
              <a:solidFill>
                <a:srgbClr val="000000"/>
              </a:solidFill>
            </a:endParaRPr>
          </a:p>
          <a:p>
            <a:r>
              <a:rPr lang="nl-NL" dirty="0" smtClean="0">
                <a:solidFill>
                  <a:srgbClr val="000000"/>
                </a:solidFill>
              </a:rPr>
              <a:t>Het ga je goed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55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39725" y="1054100"/>
            <a:ext cx="8562975" cy="5727700"/>
            <a:chOff x="270" y="228"/>
            <a:chExt cx="5358" cy="3828"/>
          </a:xfrm>
        </p:grpSpPr>
        <p:sp>
          <p:nvSpPr>
            <p:cNvPr id="25613" name="Arc 13"/>
            <p:cNvSpPr>
              <a:spLocks noChangeAspect="1"/>
            </p:cNvSpPr>
            <p:nvPr/>
          </p:nvSpPr>
          <p:spPr bwMode="auto">
            <a:xfrm>
              <a:off x="1068" y="1277"/>
              <a:ext cx="1072" cy="1322"/>
            </a:xfrm>
            <a:custGeom>
              <a:avLst/>
              <a:gdLst>
                <a:gd name="G0" fmla="+- 21600 0 0"/>
                <a:gd name="G1" fmla="+- 11736 0 0"/>
                <a:gd name="G2" fmla="+- 21600 0 0"/>
                <a:gd name="T0" fmla="*/ 916 w 21600"/>
                <a:gd name="T1" fmla="*/ 17959 h 17959"/>
                <a:gd name="T2" fmla="*/ 3466 w 21600"/>
                <a:gd name="T3" fmla="*/ 0 h 17959"/>
                <a:gd name="T4" fmla="*/ 21600 w 21600"/>
                <a:gd name="T5" fmla="*/ 11736 h 17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959" fill="none" extrusionOk="0">
                  <a:moveTo>
                    <a:pt x="915" y="17959"/>
                  </a:moveTo>
                  <a:cubicBezTo>
                    <a:pt x="308" y="15940"/>
                    <a:pt x="0" y="13843"/>
                    <a:pt x="0" y="11736"/>
                  </a:cubicBezTo>
                  <a:cubicBezTo>
                    <a:pt x="0" y="7571"/>
                    <a:pt x="1203" y="3496"/>
                    <a:pt x="3466" y="0"/>
                  </a:cubicBezTo>
                </a:path>
                <a:path w="21600" h="17959" stroke="0" extrusionOk="0">
                  <a:moveTo>
                    <a:pt x="915" y="17959"/>
                  </a:moveTo>
                  <a:cubicBezTo>
                    <a:pt x="308" y="15940"/>
                    <a:pt x="0" y="13843"/>
                    <a:pt x="0" y="11736"/>
                  </a:cubicBezTo>
                  <a:cubicBezTo>
                    <a:pt x="0" y="7571"/>
                    <a:pt x="1203" y="3496"/>
                    <a:pt x="3466" y="0"/>
                  </a:cubicBezTo>
                  <a:lnTo>
                    <a:pt x="21600" y="11736"/>
                  </a:lnTo>
                  <a:close/>
                </a:path>
              </a:pathLst>
            </a:custGeom>
            <a:noFill/>
            <a:ln w="101600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5" name="Text Box 25"/>
            <p:cNvSpPr txBox="1">
              <a:spLocks noChangeArrowheads="1"/>
            </p:cNvSpPr>
            <p:nvPr/>
          </p:nvSpPr>
          <p:spPr bwMode="auto">
            <a:xfrm>
              <a:off x="437" y="2726"/>
              <a:ext cx="833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nl-NL" sz="1600" b="1">
                  <a:solidFill>
                    <a:schemeClr val="accent2"/>
                  </a:solidFill>
                </a:rPr>
                <a:t>EU FP6/FP7</a:t>
              </a:r>
            </a:p>
          </p:txBody>
        </p:sp>
        <p:sp>
          <p:nvSpPr>
            <p:cNvPr id="25629" name="Rectangle 29"/>
            <p:cNvSpPr>
              <a:spLocks noChangeArrowheads="1"/>
            </p:cNvSpPr>
            <p:nvPr/>
          </p:nvSpPr>
          <p:spPr bwMode="auto">
            <a:xfrm>
              <a:off x="270" y="228"/>
              <a:ext cx="5358" cy="3828"/>
            </a:xfrm>
            <a:prstGeom prst="rect">
              <a:avLst/>
            </a:prstGeom>
            <a:noFill/>
            <a:ln w="25400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30" y="530"/>
              <a:ext cx="1614" cy="762"/>
              <a:chOff x="1606" y="904"/>
              <a:chExt cx="1614" cy="762"/>
            </a:xfrm>
          </p:grpSpPr>
          <p:sp>
            <p:nvSpPr>
              <p:cNvPr id="25633" name="AutoShape 33"/>
              <p:cNvSpPr>
                <a:spLocks noChangeArrowheads="1"/>
              </p:cNvSpPr>
              <p:nvPr/>
            </p:nvSpPr>
            <p:spPr bwMode="auto">
              <a:xfrm>
                <a:off x="1606" y="904"/>
                <a:ext cx="1614" cy="762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CC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4" name="Text Box 34"/>
              <p:cNvSpPr txBox="1">
                <a:spLocks noChangeArrowheads="1"/>
              </p:cNvSpPr>
              <p:nvPr/>
            </p:nvSpPr>
            <p:spPr bwMode="auto">
              <a:xfrm>
                <a:off x="1823" y="1149"/>
                <a:ext cx="1180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1800" b="1">
                    <a:solidFill>
                      <a:schemeClr val="accent2"/>
                    </a:solidFill>
                  </a:rPr>
                  <a:t>Implementation</a:t>
                </a:r>
              </a:p>
            </p:txBody>
          </p:sp>
        </p:grpSp>
        <p:grpSp>
          <p:nvGrpSpPr>
            <p:cNvPr id="4" name="Group 36"/>
            <p:cNvGrpSpPr>
              <a:grpSpLocks/>
            </p:cNvGrpSpPr>
            <p:nvPr/>
          </p:nvGrpSpPr>
          <p:grpSpPr bwMode="auto">
            <a:xfrm>
              <a:off x="3878" y="2554"/>
              <a:ext cx="1614" cy="762"/>
              <a:chOff x="1606" y="904"/>
              <a:chExt cx="1614" cy="762"/>
            </a:xfrm>
          </p:grpSpPr>
          <p:sp>
            <p:nvSpPr>
              <p:cNvPr id="25637" name="AutoShape 37"/>
              <p:cNvSpPr>
                <a:spLocks noChangeArrowheads="1"/>
              </p:cNvSpPr>
              <p:nvPr/>
            </p:nvSpPr>
            <p:spPr bwMode="auto">
              <a:xfrm>
                <a:off x="1606" y="904"/>
                <a:ext cx="1614" cy="762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CC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8" name="Text Box 38"/>
              <p:cNvSpPr txBox="1">
                <a:spLocks noChangeArrowheads="1"/>
              </p:cNvSpPr>
              <p:nvPr/>
            </p:nvSpPr>
            <p:spPr bwMode="auto">
              <a:xfrm>
                <a:off x="2019" y="1149"/>
                <a:ext cx="788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1800" b="1">
                    <a:solidFill>
                      <a:schemeClr val="accent2"/>
                    </a:solidFill>
                  </a:rPr>
                  <a:t>Modelling</a:t>
                </a:r>
              </a:p>
            </p:txBody>
          </p:sp>
        </p:grp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3656" y="530"/>
              <a:ext cx="1614" cy="762"/>
              <a:chOff x="1606" y="904"/>
              <a:chExt cx="1614" cy="762"/>
            </a:xfrm>
          </p:grpSpPr>
          <p:sp>
            <p:nvSpPr>
              <p:cNvPr id="25640" name="AutoShape 40"/>
              <p:cNvSpPr>
                <a:spLocks noChangeArrowheads="1"/>
              </p:cNvSpPr>
              <p:nvPr/>
            </p:nvSpPr>
            <p:spPr bwMode="auto">
              <a:xfrm>
                <a:off x="1606" y="904"/>
                <a:ext cx="1614" cy="762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CC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1" name="Text Box 41"/>
              <p:cNvSpPr txBox="1">
                <a:spLocks noChangeArrowheads="1"/>
              </p:cNvSpPr>
              <p:nvPr/>
            </p:nvSpPr>
            <p:spPr bwMode="auto">
              <a:xfrm>
                <a:off x="1851" y="1149"/>
                <a:ext cx="1124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1800" b="1">
                    <a:solidFill>
                      <a:schemeClr val="accent2"/>
                    </a:solidFill>
                  </a:rPr>
                  <a:t>Measurements</a:t>
                </a:r>
              </a:p>
            </p:txBody>
          </p:sp>
        </p:grp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2082" y="3024"/>
              <a:ext cx="1614" cy="762"/>
              <a:chOff x="1606" y="904"/>
              <a:chExt cx="1614" cy="762"/>
            </a:xfrm>
          </p:grpSpPr>
          <p:sp>
            <p:nvSpPr>
              <p:cNvPr id="25643" name="AutoShape 43"/>
              <p:cNvSpPr>
                <a:spLocks noChangeArrowheads="1"/>
              </p:cNvSpPr>
              <p:nvPr/>
            </p:nvSpPr>
            <p:spPr bwMode="auto">
              <a:xfrm>
                <a:off x="1606" y="904"/>
                <a:ext cx="1614" cy="762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CC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4" name="Text Box 44"/>
              <p:cNvSpPr txBox="1">
                <a:spLocks noChangeArrowheads="1"/>
              </p:cNvSpPr>
              <p:nvPr/>
            </p:nvSpPr>
            <p:spPr bwMode="auto">
              <a:xfrm>
                <a:off x="2115" y="1149"/>
                <a:ext cx="596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1800" b="1">
                    <a:solidFill>
                      <a:schemeClr val="accent2"/>
                    </a:solidFill>
                  </a:rPr>
                  <a:t>Design</a:t>
                </a:r>
              </a:p>
            </p:txBody>
          </p:sp>
        </p:grpSp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352" y="2584"/>
              <a:ext cx="1614" cy="762"/>
              <a:chOff x="1606" y="904"/>
              <a:chExt cx="1614" cy="762"/>
            </a:xfrm>
          </p:grpSpPr>
          <p:sp>
            <p:nvSpPr>
              <p:cNvPr id="25646" name="AutoShape 46"/>
              <p:cNvSpPr>
                <a:spLocks noChangeArrowheads="1"/>
              </p:cNvSpPr>
              <p:nvPr/>
            </p:nvSpPr>
            <p:spPr bwMode="auto">
              <a:xfrm>
                <a:off x="1606" y="904"/>
                <a:ext cx="1614" cy="762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CC00"/>
                  </a:gs>
                  <a:gs pos="100000">
                    <a:srgbClr val="FFFF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7" name="Text Box 47"/>
              <p:cNvSpPr txBox="1">
                <a:spLocks noChangeArrowheads="1"/>
              </p:cNvSpPr>
              <p:nvPr/>
            </p:nvSpPr>
            <p:spPr bwMode="auto">
              <a:xfrm>
                <a:off x="1987" y="1149"/>
                <a:ext cx="852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1800" b="1">
                    <a:solidFill>
                      <a:schemeClr val="accent2"/>
                    </a:solidFill>
                  </a:rPr>
                  <a:t>Simulation</a:t>
                </a:r>
              </a:p>
            </p:txBody>
          </p:sp>
        </p:grpSp>
        <p:sp>
          <p:nvSpPr>
            <p:cNvPr id="25648" name="Arc 48"/>
            <p:cNvSpPr>
              <a:spLocks/>
            </p:cNvSpPr>
            <p:nvPr/>
          </p:nvSpPr>
          <p:spPr bwMode="auto">
            <a:xfrm rot="-862007">
              <a:off x="2205" y="631"/>
              <a:ext cx="1543" cy="1418"/>
            </a:xfrm>
            <a:custGeom>
              <a:avLst/>
              <a:gdLst>
                <a:gd name="G0" fmla="+- 4006 0 0"/>
                <a:gd name="G1" fmla="+- 21600 0 0"/>
                <a:gd name="G2" fmla="+- 21600 0 0"/>
                <a:gd name="T0" fmla="*/ 0 w 19721"/>
                <a:gd name="T1" fmla="*/ 375 h 21600"/>
                <a:gd name="T2" fmla="*/ 19721 w 19721"/>
                <a:gd name="T3" fmla="*/ 6781 h 21600"/>
                <a:gd name="T4" fmla="*/ 4006 w 197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21" h="21600" fill="none" extrusionOk="0">
                  <a:moveTo>
                    <a:pt x="-1" y="374"/>
                  </a:moveTo>
                  <a:cubicBezTo>
                    <a:pt x="1320" y="125"/>
                    <a:pt x="2661" y="-1"/>
                    <a:pt x="4006" y="-1"/>
                  </a:cubicBezTo>
                  <a:cubicBezTo>
                    <a:pt x="9954" y="-1"/>
                    <a:pt x="15639" y="2453"/>
                    <a:pt x="19720" y="6781"/>
                  </a:cubicBezTo>
                </a:path>
                <a:path w="19721" h="21600" stroke="0" extrusionOk="0">
                  <a:moveTo>
                    <a:pt x="-1" y="374"/>
                  </a:moveTo>
                  <a:cubicBezTo>
                    <a:pt x="1320" y="125"/>
                    <a:pt x="2661" y="-1"/>
                    <a:pt x="4006" y="-1"/>
                  </a:cubicBezTo>
                  <a:cubicBezTo>
                    <a:pt x="9954" y="-1"/>
                    <a:pt x="15639" y="2453"/>
                    <a:pt x="19720" y="6781"/>
                  </a:cubicBezTo>
                  <a:lnTo>
                    <a:pt x="4006" y="21600"/>
                  </a:lnTo>
                  <a:close/>
                </a:path>
              </a:pathLst>
            </a:custGeom>
            <a:noFill/>
            <a:ln w="101600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49" name="Arc 49"/>
            <p:cNvSpPr>
              <a:spLocks noChangeAspect="1"/>
            </p:cNvSpPr>
            <p:nvPr/>
          </p:nvSpPr>
          <p:spPr bwMode="auto">
            <a:xfrm rot="10211445">
              <a:off x="3136" y="1396"/>
              <a:ext cx="1540" cy="1262"/>
            </a:xfrm>
            <a:custGeom>
              <a:avLst/>
              <a:gdLst>
                <a:gd name="G0" fmla="+- 21600 0 0"/>
                <a:gd name="G1" fmla="+- 9163 0 0"/>
                <a:gd name="G2" fmla="+- 21600 0 0"/>
                <a:gd name="T0" fmla="*/ 1520 w 21600"/>
                <a:gd name="T1" fmla="*/ 17122 h 17122"/>
                <a:gd name="T2" fmla="*/ 2040 w 21600"/>
                <a:gd name="T3" fmla="*/ 0 h 17122"/>
                <a:gd name="T4" fmla="*/ 21600 w 21600"/>
                <a:gd name="T5" fmla="*/ 9163 h 17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122" fill="none" extrusionOk="0">
                  <a:moveTo>
                    <a:pt x="1519" y="17122"/>
                  </a:moveTo>
                  <a:cubicBezTo>
                    <a:pt x="515" y="14588"/>
                    <a:pt x="0" y="11888"/>
                    <a:pt x="0" y="9163"/>
                  </a:cubicBezTo>
                  <a:cubicBezTo>
                    <a:pt x="0" y="5996"/>
                    <a:pt x="696" y="2867"/>
                    <a:pt x="2039" y="-1"/>
                  </a:cubicBezTo>
                </a:path>
                <a:path w="21600" h="17122" stroke="0" extrusionOk="0">
                  <a:moveTo>
                    <a:pt x="1519" y="17122"/>
                  </a:moveTo>
                  <a:cubicBezTo>
                    <a:pt x="515" y="14588"/>
                    <a:pt x="0" y="11888"/>
                    <a:pt x="0" y="9163"/>
                  </a:cubicBezTo>
                  <a:cubicBezTo>
                    <a:pt x="0" y="5996"/>
                    <a:pt x="696" y="2867"/>
                    <a:pt x="2039" y="-1"/>
                  </a:cubicBezTo>
                  <a:lnTo>
                    <a:pt x="21600" y="9163"/>
                  </a:lnTo>
                  <a:close/>
                </a:path>
              </a:pathLst>
            </a:custGeom>
            <a:noFill/>
            <a:ln w="101600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50" name="Arc 50"/>
            <p:cNvSpPr>
              <a:spLocks noChangeAspect="1"/>
            </p:cNvSpPr>
            <p:nvPr/>
          </p:nvSpPr>
          <p:spPr bwMode="auto">
            <a:xfrm rot="13323737">
              <a:off x="2661" y="2428"/>
              <a:ext cx="1551" cy="726"/>
            </a:xfrm>
            <a:custGeom>
              <a:avLst/>
              <a:gdLst>
                <a:gd name="G0" fmla="+- 21008 0 0"/>
                <a:gd name="G1" fmla="+- 9845 0 0"/>
                <a:gd name="G2" fmla="+- 21600 0 0"/>
                <a:gd name="T0" fmla="*/ 0 w 21008"/>
                <a:gd name="T1" fmla="*/ 4822 h 9845"/>
                <a:gd name="T2" fmla="*/ 1782 w 21008"/>
                <a:gd name="T3" fmla="*/ 0 h 9845"/>
                <a:gd name="T4" fmla="*/ 21008 w 21008"/>
                <a:gd name="T5" fmla="*/ 9845 h 9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08" h="9845" fill="none" extrusionOk="0">
                  <a:moveTo>
                    <a:pt x="0" y="4822"/>
                  </a:moveTo>
                  <a:cubicBezTo>
                    <a:pt x="400" y="3149"/>
                    <a:pt x="998" y="1530"/>
                    <a:pt x="1782" y="0"/>
                  </a:cubicBezTo>
                </a:path>
                <a:path w="21008" h="9845" stroke="0" extrusionOk="0">
                  <a:moveTo>
                    <a:pt x="0" y="4822"/>
                  </a:moveTo>
                  <a:cubicBezTo>
                    <a:pt x="400" y="3149"/>
                    <a:pt x="998" y="1530"/>
                    <a:pt x="1782" y="0"/>
                  </a:cubicBezTo>
                  <a:lnTo>
                    <a:pt x="21008" y="9845"/>
                  </a:lnTo>
                  <a:close/>
                </a:path>
              </a:pathLst>
            </a:custGeom>
            <a:noFill/>
            <a:ln w="101600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51" name="Arc 51"/>
            <p:cNvSpPr>
              <a:spLocks noChangeAspect="1"/>
            </p:cNvSpPr>
            <p:nvPr/>
          </p:nvSpPr>
          <p:spPr bwMode="auto">
            <a:xfrm rot="-68584893">
              <a:off x="1622" y="2506"/>
              <a:ext cx="1567" cy="609"/>
            </a:xfrm>
            <a:custGeom>
              <a:avLst/>
              <a:gdLst>
                <a:gd name="G0" fmla="+- 21236 0 0"/>
                <a:gd name="G1" fmla="+- 8264 0 0"/>
                <a:gd name="G2" fmla="+- 21600 0 0"/>
                <a:gd name="T0" fmla="*/ 0 w 21236"/>
                <a:gd name="T1" fmla="*/ 4316 h 8264"/>
                <a:gd name="T2" fmla="*/ 1279 w 21236"/>
                <a:gd name="T3" fmla="*/ 0 h 8264"/>
                <a:gd name="T4" fmla="*/ 21236 w 21236"/>
                <a:gd name="T5" fmla="*/ 8264 h 8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36" h="8264" fill="none" extrusionOk="0">
                  <a:moveTo>
                    <a:pt x="-1" y="4315"/>
                  </a:moveTo>
                  <a:cubicBezTo>
                    <a:pt x="274" y="2836"/>
                    <a:pt x="703" y="1390"/>
                    <a:pt x="1279" y="0"/>
                  </a:cubicBezTo>
                </a:path>
                <a:path w="21236" h="8264" stroke="0" extrusionOk="0">
                  <a:moveTo>
                    <a:pt x="-1" y="4315"/>
                  </a:moveTo>
                  <a:cubicBezTo>
                    <a:pt x="274" y="2836"/>
                    <a:pt x="703" y="1390"/>
                    <a:pt x="1279" y="0"/>
                  </a:cubicBezTo>
                  <a:lnTo>
                    <a:pt x="21236" y="8264"/>
                  </a:lnTo>
                  <a:close/>
                </a:path>
              </a:pathLst>
            </a:custGeom>
            <a:noFill/>
            <a:ln w="101600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53" name="Arc 53"/>
            <p:cNvSpPr>
              <a:spLocks/>
            </p:cNvSpPr>
            <p:nvPr/>
          </p:nvSpPr>
          <p:spPr bwMode="auto">
            <a:xfrm>
              <a:off x="1868" y="2387"/>
              <a:ext cx="2161" cy="788"/>
            </a:xfrm>
            <a:custGeom>
              <a:avLst/>
              <a:gdLst>
                <a:gd name="G0" fmla="+- 14345 0 0"/>
                <a:gd name="G1" fmla="+- 21600 0 0"/>
                <a:gd name="G2" fmla="+- 21600 0 0"/>
                <a:gd name="T0" fmla="*/ 0 w 27620"/>
                <a:gd name="T1" fmla="*/ 5451 h 21600"/>
                <a:gd name="T2" fmla="*/ 27620 w 27620"/>
                <a:gd name="T3" fmla="*/ 4561 h 21600"/>
                <a:gd name="T4" fmla="*/ 14345 w 2762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620" h="21600" fill="none" extrusionOk="0">
                  <a:moveTo>
                    <a:pt x="0" y="5451"/>
                  </a:moveTo>
                  <a:cubicBezTo>
                    <a:pt x="3953" y="1939"/>
                    <a:pt x="9057" y="-1"/>
                    <a:pt x="14345" y="-1"/>
                  </a:cubicBezTo>
                  <a:cubicBezTo>
                    <a:pt x="19154" y="-1"/>
                    <a:pt x="23826" y="1605"/>
                    <a:pt x="27620" y="4560"/>
                  </a:cubicBezTo>
                </a:path>
                <a:path w="27620" h="21600" stroke="0" extrusionOk="0">
                  <a:moveTo>
                    <a:pt x="0" y="5451"/>
                  </a:moveTo>
                  <a:cubicBezTo>
                    <a:pt x="3953" y="1939"/>
                    <a:pt x="9057" y="-1"/>
                    <a:pt x="14345" y="-1"/>
                  </a:cubicBezTo>
                  <a:cubicBezTo>
                    <a:pt x="19154" y="-1"/>
                    <a:pt x="23826" y="1605"/>
                    <a:pt x="27620" y="4560"/>
                  </a:cubicBezTo>
                  <a:lnTo>
                    <a:pt x="14345" y="21600"/>
                  </a:lnTo>
                  <a:close/>
                </a:path>
              </a:pathLst>
            </a:custGeom>
            <a:noFill/>
            <a:ln w="1016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54" name="Line 54"/>
            <p:cNvSpPr>
              <a:spLocks noChangeShapeType="1"/>
            </p:cNvSpPr>
            <p:nvPr/>
          </p:nvSpPr>
          <p:spPr bwMode="auto">
            <a:xfrm>
              <a:off x="342" y="1986"/>
              <a:ext cx="5190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8443913" y="536575"/>
            <a:ext cx="652462" cy="406400"/>
            <a:chOff x="5460" y="350"/>
            <a:chExt cx="249" cy="249"/>
          </a:xfrm>
        </p:grpSpPr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5460" y="350"/>
              <a:ext cx="249" cy="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32" name="Picture 5" descr="ESATkleurKLEIN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3" y="380"/>
              <a:ext cx="2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719263" y="497216"/>
            <a:ext cx="28594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 smtClean="0"/>
              <a:t>Research Cycle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97013" y="503238"/>
            <a:ext cx="7646987" cy="509587"/>
          </a:xfrm>
          <a:solidFill>
            <a:srgbClr val="3399FF"/>
          </a:solidFill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chemeClr val="bg1"/>
                </a:solidFill>
                <a:ea typeface="ＭＳ Ｐゴシック" pitchFamily="-112" charset="-128"/>
                <a:cs typeface="ＭＳ Ｐゴシック" pitchFamily="-112" charset="-128"/>
              </a:rPr>
              <a:t>Department </a:t>
            </a:r>
            <a:r>
              <a:rPr lang="en-US" sz="2400" b="1" dirty="0">
                <a:solidFill>
                  <a:schemeClr val="bg1"/>
                </a:solidFill>
                <a:ea typeface="ＭＳ Ｐゴシック" pitchFamily="-112" charset="-128"/>
                <a:cs typeface="ＭＳ Ｐゴシック" pitchFamily="-112" charset="-128"/>
              </a:rPr>
              <a:t>of Electrical Engineering - ESAT</a:t>
            </a:r>
          </a:p>
        </p:txBody>
      </p:sp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8447088" y="536575"/>
            <a:ext cx="652462" cy="406400"/>
            <a:chOff x="5460" y="350"/>
            <a:chExt cx="249" cy="249"/>
          </a:xfrm>
        </p:grpSpPr>
        <p:sp>
          <p:nvSpPr>
            <p:cNvPr id="87067" name="Rectangle 4"/>
            <p:cNvSpPr>
              <a:spLocks noChangeArrowheads="1"/>
            </p:cNvSpPr>
            <p:nvPr/>
          </p:nvSpPr>
          <p:spPr bwMode="auto">
            <a:xfrm>
              <a:off x="5460" y="350"/>
              <a:ext cx="249" cy="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87068" name="Picture 5" descr="ESATkleurKLEIN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3" y="380"/>
              <a:ext cx="2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0" y="1085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43A9C"/>
                </a:solidFill>
              </a:rPr>
              <a:t>Spin-Offs from ESAT </a:t>
            </a:r>
          </a:p>
        </p:txBody>
      </p:sp>
      <p:pic>
        <p:nvPicPr>
          <p:cNvPr id="87045" name="Picture 8" descr="L-EASIC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6225" y="1868488"/>
            <a:ext cx="14859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logo-E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027" y="3231857"/>
            <a:ext cx="2524839" cy="37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7826" y="2903589"/>
            <a:ext cx="3014662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425" y="4787900"/>
            <a:ext cx="5524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9600" y="1839913"/>
            <a:ext cx="197961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3" descr="ipcoslogo_tex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0413" y="1897063"/>
            <a:ext cx="188912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14" descr="icsens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2738" y="1817688"/>
            <a:ext cx="13668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15" descr="home_log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8636" y="2919710"/>
            <a:ext cx="19812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0725" y="4900613"/>
            <a:ext cx="8001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1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03563" y="3854450"/>
            <a:ext cx="22685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5" name="Picture 1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4663" y="4970463"/>
            <a:ext cx="202565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6" name="Picture 12" descr="norkom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775" y="4048128"/>
            <a:ext cx="26035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7" name="Picture 13" descr="omp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8463" y="3632200"/>
            <a:ext cx="13843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8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362325" y="4867275"/>
            <a:ext cx="779463" cy="779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7059" name="Picture 16" descr="mda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" y="5135563"/>
            <a:ext cx="18907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060" name="Group 20"/>
          <p:cNvGrpSpPr>
            <a:grpSpLocks/>
          </p:cNvGrpSpPr>
          <p:nvPr/>
        </p:nvGrpSpPr>
        <p:grpSpPr bwMode="auto">
          <a:xfrm>
            <a:off x="7686675" y="4664075"/>
            <a:ext cx="1189038" cy="842963"/>
            <a:chOff x="4847" y="3453"/>
            <a:chExt cx="749" cy="531"/>
          </a:xfrm>
        </p:grpSpPr>
        <p:pic>
          <p:nvPicPr>
            <p:cNvPr id="87065" name="Picture 21" descr="triphase_faces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2" y="3453"/>
              <a:ext cx="547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66" name="Picture 22" descr="triphase_name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847" y="3862"/>
              <a:ext cx="749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7061" name="Picture 24" descr="logo_origineel2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7688" y="3671888"/>
            <a:ext cx="19526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2" name="Picture 26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678488" y="1673225"/>
            <a:ext cx="12588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3" name="Picture 26" descr="geotologo.pn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5738" y="5991225"/>
            <a:ext cx="23193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64" name="Picture 27" descr="eSaturnus.jpg"/>
          <p:cNvPicPr>
            <a:picLocks noChangeAspect="1"/>
          </p:cNvPicPr>
          <p:nvPr/>
        </p:nvPicPr>
        <p:blipFill>
          <a:blip r:embed="rId23">
            <a:clrChange>
              <a:clrFrom>
                <a:srgbClr val="FCFFF3"/>
              </a:clrFrom>
              <a:clrTo>
                <a:srgbClr val="FCFF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4775" y="6013450"/>
            <a:ext cx="24241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5644701" y="5854700"/>
            <a:ext cx="3093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1.8/year   #1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0" name="Picture 29" descr="dsquare logo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67624" y="2728423"/>
            <a:ext cx="782481" cy="922926"/>
          </a:xfrm>
          <a:prstGeom prst="rect">
            <a:avLst/>
          </a:prstGeom>
        </p:spPr>
      </p:pic>
      <p:pic>
        <p:nvPicPr>
          <p:cNvPr id="31" name="Picture 30" descr="cartagenia.pdf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9573" y="2738075"/>
            <a:ext cx="2388343" cy="303971"/>
          </a:xfrm>
          <a:prstGeom prst="rect">
            <a:avLst/>
          </a:prstGeom>
        </p:spPr>
      </p:pic>
      <p:pic>
        <p:nvPicPr>
          <p:cNvPr id="32" name="Afbeelding 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804025" y="1155055"/>
            <a:ext cx="22733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631151" y="521186"/>
            <a:ext cx="5848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</a:rPr>
              <a:t>ESAT VLIR projecten ontwikkelingssamenwerking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83848" y="1159821"/>
            <a:ext cx="6642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000000"/>
                </a:solidFill>
              </a:rPr>
              <a:t>Electa</a:t>
            </a:r>
            <a:r>
              <a:rPr lang="nl-NL" dirty="0" smtClean="0">
                <a:solidFill>
                  <a:srgbClr val="000000"/>
                </a:solidFill>
              </a:rPr>
              <a:t> Anton  de Kom Universiteit Paramaribo (Suriname 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Elektrische energietechniek</a:t>
            </a:r>
          </a:p>
        </p:txBody>
      </p:sp>
      <p:pic>
        <p:nvPicPr>
          <p:cNvPr id="5" name="Afbeelding 4" descr="607_07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54803" y="1967241"/>
            <a:ext cx="6932088" cy="519906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607984" y="5982628"/>
            <a:ext cx="6086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</a:rPr>
              <a:t>SCD  </a:t>
            </a:r>
            <a:r>
              <a:rPr lang="nl-NL" dirty="0" err="1" smtClean="0">
                <a:solidFill>
                  <a:srgbClr val="000000"/>
                </a:solidFill>
              </a:rPr>
              <a:t>Coruniversitaria</a:t>
            </a:r>
            <a:r>
              <a:rPr lang="nl-NL" dirty="0" smtClean="0">
                <a:solidFill>
                  <a:srgbClr val="000000"/>
                </a:solidFill>
              </a:rPr>
              <a:t> Universiteit </a:t>
            </a:r>
            <a:r>
              <a:rPr lang="nl-NL" dirty="0" err="1" smtClean="0">
                <a:solidFill>
                  <a:srgbClr val="000000"/>
                </a:solidFill>
              </a:rPr>
              <a:t>Ibague</a:t>
            </a:r>
            <a:r>
              <a:rPr lang="nl-NL" dirty="0" smtClean="0">
                <a:solidFill>
                  <a:srgbClr val="000000"/>
                </a:solidFill>
              </a:rPr>
              <a:t>, </a:t>
            </a:r>
            <a:r>
              <a:rPr lang="nl-NL" dirty="0" err="1" smtClean="0">
                <a:solidFill>
                  <a:srgbClr val="000000"/>
                </a:solidFill>
              </a:rPr>
              <a:t>Colombië</a:t>
            </a:r>
            <a:endParaRPr lang="nl-NL" dirty="0" smtClean="0">
              <a:solidFill>
                <a:srgbClr val="000000"/>
              </a:solidFill>
            </a:endParaRPr>
          </a:p>
          <a:p>
            <a:r>
              <a:rPr lang="nl-NL" dirty="0" err="1" smtClean="0">
                <a:solidFill>
                  <a:srgbClr val="000000"/>
                </a:solidFill>
              </a:rPr>
              <a:t>automatizeringstechnieken</a:t>
            </a:r>
            <a:endParaRPr lang="nl-NL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71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32263" y="4314825"/>
            <a:ext cx="4305300" cy="23653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63500" dist="38100" dir="17820011" rotWithShape="0">
              <a:srgbClr val="000000">
                <a:alpha val="42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7188" y="1658938"/>
            <a:ext cx="4278312" cy="23653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63500" dist="38100" dir="17820011" rotWithShape="0">
              <a:srgbClr val="000000">
                <a:alpha val="42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4825" y="4314825"/>
            <a:ext cx="2827338" cy="23653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63500" dist="38100" dir="17820011" rotWithShape="0">
              <a:srgbClr val="000000">
                <a:alpha val="42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2763" y="1658938"/>
            <a:ext cx="2809875" cy="23653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63500" dist="38100" dir="17820011" rotWithShape="0">
              <a:srgbClr val="000000">
                <a:alpha val="42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0663" name="Rectangle 6"/>
          <p:cNvSpPr>
            <a:spLocks noChangeArrowheads="1"/>
          </p:cNvSpPr>
          <p:nvPr/>
        </p:nvSpPr>
        <p:spPr bwMode="auto">
          <a:xfrm>
            <a:off x="8334375" y="555625"/>
            <a:ext cx="728663" cy="395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/>
            <a:endParaRPr lang="en-US" sz="1800">
              <a:solidFill>
                <a:schemeClr val="tx1"/>
              </a:solidFill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0665" name="Text Box 55"/>
          <p:cNvSpPr txBox="1">
            <a:spLocks noChangeArrowheads="1"/>
          </p:cNvSpPr>
          <p:nvPr/>
        </p:nvSpPr>
        <p:spPr bwMode="auto">
          <a:xfrm>
            <a:off x="4159250" y="4262438"/>
            <a:ext cx="426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 smtClean="0">
                <a:solidFill>
                  <a:srgbClr val="03356B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energy-efficiency</a:t>
            </a:r>
            <a:endParaRPr lang="en-US" sz="1800" dirty="0">
              <a:solidFill>
                <a:srgbClr val="03356B"/>
              </a:solidFill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0667" name="Text Box 57"/>
          <p:cNvSpPr txBox="1">
            <a:spLocks noChangeArrowheads="1"/>
          </p:cNvSpPr>
          <p:nvPr/>
        </p:nvSpPr>
        <p:spPr bwMode="auto">
          <a:xfrm>
            <a:off x="5097463" y="1628775"/>
            <a:ext cx="2866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1800" dirty="0">
                <a:solidFill>
                  <a:srgbClr val="03356C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distributed </a:t>
            </a:r>
            <a:r>
              <a:rPr lang="en-US" sz="1800" dirty="0" smtClean="0">
                <a:solidFill>
                  <a:srgbClr val="03356C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energy resources</a:t>
            </a:r>
            <a:endParaRPr lang="en-US" sz="1800" dirty="0">
              <a:solidFill>
                <a:srgbClr val="03356C"/>
              </a:solidFill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0670" name="Picture 62" descr="P1260173"/>
          <p:cNvPicPr>
            <a:picLocks noChangeAspect="1" noChangeArrowheads="1"/>
          </p:cNvPicPr>
          <p:nvPr/>
        </p:nvPicPr>
        <p:blipFill>
          <a:blip r:embed="rId2"/>
          <a:srcRect t="19360" b="5161"/>
          <a:stretch>
            <a:fillRect/>
          </a:stretch>
        </p:blipFill>
        <p:spPr bwMode="auto">
          <a:xfrm>
            <a:off x="4132263" y="4645025"/>
            <a:ext cx="43116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1" name="Rectangle 3"/>
          <p:cNvSpPr>
            <a:spLocks noChangeArrowheads="1"/>
          </p:cNvSpPr>
          <p:nvPr/>
        </p:nvSpPr>
        <p:spPr bwMode="auto">
          <a:xfrm>
            <a:off x="1495425" y="504825"/>
            <a:ext cx="7645400" cy="490538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defTabSz="457200"/>
            <a:r>
              <a:rPr lang="en-US" sz="2400">
                <a:ea typeface="Arial" pitchFamily="-112" charset="0"/>
                <a:cs typeface="Arial" pitchFamily="-112" charset="0"/>
              </a:rPr>
              <a:t>Electrical Energy &amp; Computer Architectures</a:t>
            </a:r>
            <a:endParaRPr lang="en-GB" sz="2400">
              <a:ea typeface="Arial" pitchFamily="-112" charset="0"/>
              <a:cs typeface="Arial" pitchFamily="-112" charset="0"/>
            </a:endParaRPr>
          </a:p>
        </p:txBody>
      </p:sp>
      <p:pic>
        <p:nvPicPr>
          <p:cNvPr id="70672" name="Picture 14" descr="electa.ai"/>
          <p:cNvPicPr>
            <a:picLocks noChangeAspect="1"/>
          </p:cNvPicPr>
          <p:nvPr/>
        </p:nvPicPr>
        <p:blipFill>
          <a:blip r:embed="rId3"/>
          <a:srcRect l="43758" t="46773" r="43591" b="46361"/>
          <a:stretch>
            <a:fillRect/>
          </a:stretch>
        </p:blipFill>
        <p:spPr bwMode="auto">
          <a:xfrm>
            <a:off x="7908925" y="565150"/>
            <a:ext cx="106521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3" name="Picture 15" descr="09437.jpg"/>
          <p:cNvPicPr>
            <a:picLocks noChangeAspect="1"/>
          </p:cNvPicPr>
          <p:nvPr/>
        </p:nvPicPr>
        <p:blipFill>
          <a:blip r:embed="rId4"/>
          <a:srcRect b="5687"/>
          <a:stretch>
            <a:fillRect/>
          </a:stretch>
        </p:blipFill>
        <p:spPr bwMode="auto">
          <a:xfrm>
            <a:off x="4162425" y="2006600"/>
            <a:ext cx="284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4" name="Picture 16" descr="DSC_0250.JPG"/>
          <p:cNvPicPr>
            <a:picLocks noChangeAspect="1"/>
          </p:cNvPicPr>
          <p:nvPr/>
        </p:nvPicPr>
        <p:blipFill>
          <a:blip r:embed="rId5"/>
          <a:srcRect b="6122"/>
          <a:stretch>
            <a:fillRect/>
          </a:stretch>
        </p:blipFill>
        <p:spPr bwMode="auto">
          <a:xfrm>
            <a:off x="7032625" y="2006600"/>
            <a:ext cx="14176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3" descr="schemaprod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838" y="1771650"/>
            <a:ext cx="368041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7"/>
          <p:cNvSpPr txBox="1">
            <a:spLocks noChangeArrowheads="1"/>
          </p:cNvSpPr>
          <p:nvPr/>
        </p:nvSpPr>
        <p:spPr bwMode="auto">
          <a:xfrm>
            <a:off x="512762" y="1628775"/>
            <a:ext cx="2809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 smtClean="0">
                <a:solidFill>
                  <a:srgbClr val="03356C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smart grids</a:t>
            </a:r>
            <a:endParaRPr lang="en-US" sz="1800" dirty="0">
              <a:solidFill>
                <a:srgbClr val="03356C"/>
              </a:solidFill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Text Box 56"/>
          <p:cNvSpPr txBox="1">
            <a:spLocks noChangeArrowheads="1"/>
          </p:cNvSpPr>
          <p:nvPr/>
        </p:nvSpPr>
        <p:spPr bwMode="auto">
          <a:xfrm>
            <a:off x="495301" y="4298950"/>
            <a:ext cx="286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>
                <a:solidFill>
                  <a:srgbClr val="03356B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power systems</a:t>
            </a:r>
          </a:p>
        </p:txBody>
      </p:sp>
      <p:pic>
        <p:nvPicPr>
          <p:cNvPr id="22" name="Picture 61" descr="Fig Mat T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763" y="4670425"/>
            <a:ext cx="28289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Arc 7"/>
          <p:cNvSpPr>
            <a:spLocks/>
          </p:cNvSpPr>
          <p:nvPr/>
        </p:nvSpPr>
        <p:spPr bwMode="auto">
          <a:xfrm>
            <a:off x="3338513" y="2778125"/>
            <a:ext cx="1162050" cy="995363"/>
          </a:xfrm>
          <a:custGeom>
            <a:avLst/>
            <a:gdLst>
              <a:gd name="T0" fmla="*/ 2147483647 w 22301"/>
              <a:gd name="T1" fmla="*/ 2112592320 h 21600"/>
              <a:gd name="T2" fmla="*/ 0 w 22301"/>
              <a:gd name="T3" fmla="*/ 37282563 h 21600"/>
              <a:gd name="T4" fmla="*/ 2147483647 w 22301"/>
              <a:gd name="T5" fmla="*/ 0 h 21600"/>
              <a:gd name="T6" fmla="*/ 0 60000 65536"/>
              <a:gd name="T7" fmla="*/ 0 60000 65536"/>
              <a:gd name="T8" fmla="*/ 0 60000 65536"/>
              <a:gd name="T9" fmla="*/ 0 w 22301"/>
              <a:gd name="T10" fmla="*/ 0 h 21600"/>
              <a:gd name="T11" fmla="*/ 22301 w 2230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01" h="21600" fill="none" extrusionOk="0">
                <a:moveTo>
                  <a:pt x="22300" y="21588"/>
                </a:moveTo>
                <a:cubicBezTo>
                  <a:pt x="22066" y="21596"/>
                  <a:pt x="21831" y="21599"/>
                  <a:pt x="21597" y="21599"/>
                </a:cubicBezTo>
                <a:cubicBezTo>
                  <a:pt x="9816" y="21599"/>
                  <a:pt x="208" y="12159"/>
                  <a:pt x="0" y="380"/>
                </a:cubicBezTo>
              </a:path>
              <a:path w="22301" h="21600" stroke="0" extrusionOk="0">
                <a:moveTo>
                  <a:pt x="22300" y="21588"/>
                </a:moveTo>
                <a:cubicBezTo>
                  <a:pt x="22066" y="21596"/>
                  <a:pt x="21831" y="21599"/>
                  <a:pt x="21597" y="21599"/>
                </a:cubicBezTo>
                <a:cubicBezTo>
                  <a:pt x="9816" y="21599"/>
                  <a:pt x="208" y="12159"/>
                  <a:pt x="0" y="380"/>
                </a:cubicBezTo>
                <a:lnTo>
                  <a:pt x="21597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8532813" y="555625"/>
            <a:ext cx="530225" cy="395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72709" name="Text Box 23"/>
          <p:cNvSpPr txBox="1">
            <a:spLocks noChangeArrowheads="1"/>
          </p:cNvSpPr>
          <p:nvPr/>
        </p:nvSpPr>
        <p:spPr bwMode="auto">
          <a:xfrm>
            <a:off x="0" y="1062038"/>
            <a:ext cx="91440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43A9C"/>
                </a:solidFill>
              </a:rPr>
              <a:t>Design and CAD for integrated circuits, systems, sensors and MEMS for telecommunications, multimedia, automotive, biomedical applications…</a:t>
            </a:r>
          </a:p>
          <a:p>
            <a:pPr algn="ctr"/>
            <a:r>
              <a:rPr lang="en-US" sz="1500" i="1">
                <a:solidFill>
                  <a:srgbClr val="043A9C"/>
                </a:solidFill>
              </a:rPr>
              <a:t>Wim Dehaene, Georges Gielen, Robert Puers, Patrick Reynaert, Michiel Steyaert</a:t>
            </a:r>
            <a:endParaRPr lang="en-GB" sz="1500" i="1">
              <a:solidFill>
                <a:srgbClr val="043A9C"/>
              </a:solidFill>
            </a:endParaRPr>
          </a:p>
        </p:txBody>
      </p:sp>
      <p:pic>
        <p:nvPicPr>
          <p:cNvPr id="72710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1188" y="3497263"/>
            <a:ext cx="63023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2706" name="AutoShape 2"/>
          <p:cNvGraphicFramePr>
            <a:graphicFrameLocks noChangeAspect="1"/>
          </p:cNvGraphicFramePr>
          <p:nvPr/>
        </p:nvGraphicFramePr>
        <p:xfrm>
          <a:off x="4738688" y="3954463"/>
          <a:ext cx="9525" cy="9525"/>
        </p:xfrm>
        <a:graphic>
          <a:graphicData uri="http://schemas.openxmlformats.org/presentationml/2006/ole">
            <p:oleObj spid="_x0000_s674847" name="Designer Drawing" r:id="rId5" imgW="0" imgH="0" progId="">
              <p:embed/>
            </p:oleObj>
          </a:graphicData>
        </a:graphic>
      </p:graphicFrame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1898650" y="2011363"/>
            <a:ext cx="2871788" cy="908050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0" hangingPunct="0">
              <a:lnSpc>
                <a:spcPct val="140000"/>
              </a:lnSpc>
            </a:pPr>
            <a:r>
              <a:rPr lang="en-US" sz="1800" b="1">
                <a:solidFill>
                  <a:srgbClr val="FFFF40"/>
                </a:solidFill>
              </a:rPr>
              <a:t>Analog/Digital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800" b="1">
                <a:solidFill>
                  <a:srgbClr val="FFFF40"/>
                </a:solidFill>
              </a:rPr>
              <a:t>Design Methodologies</a:t>
            </a:r>
            <a:endParaRPr lang="en-US" sz="1800">
              <a:solidFill>
                <a:srgbClr val="FFFF40"/>
              </a:solidFill>
            </a:endParaRPr>
          </a:p>
        </p:txBody>
      </p:sp>
      <p:pic>
        <p:nvPicPr>
          <p:cNvPr id="7271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688" y="2062163"/>
            <a:ext cx="1335087" cy="153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14" name="Arc 9"/>
          <p:cNvSpPr>
            <a:spLocks/>
          </p:cNvSpPr>
          <p:nvPr/>
        </p:nvSpPr>
        <p:spPr bwMode="auto">
          <a:xfrm>
            <a:off x="3571875" y="4030663"/>
            <a:ext cx="1162050" cy="320675"/>
          </a:xfrm>
          <a:custGeom>
            <a:avLst/>
            <a:gdLst>
              <a:gd name="T0" fmla="*/ 840108728 w 21600"/>
              <a:gd name="T1" fmla="*/ 0 h 21597"/>
              <a:gd name="T2" fmla="*/ 14196654 w 21600"/>
              <a:gd name="T3" fmla="*/ 452321075 h 21597"/>
              <a:gd name="T4" fmla="*/ 0 w 21600"/>
              <a:gd name="T5" fmla="*/ 0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21600" y="0"/>
                </a:moveTo>
                <a:cubicBezTo>
                  <a:pt x="21600" y="11787"/>
                  <a:pt x="12150" y="21397"/>
                  <a:pt x="364" y="21596"/>
                </a:cubicBezTo>
              </a:path>
              <a:path w="21600" h="21597" stroke="0" extrusionOk="0">
                <a:moveTo>
                  <a:pt x="21600" y="0"/>
                </a:moveTo>
                <a:cubicBezTo>
                  <a:pt x="21600" y="11787"/>
                  <a:pt x="12150" y="21397"/>
                  <a:pt x="364" y="21596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2715" name="Rectangle 10"/>
          <p:cNvSpPr>
            <a:spLocks noChangeArrowheads="1"/>
          </p:cNvSpPr>
          <p:nvPr/>
        </p:nvSpPr>
        <p:spPr bwMode="auto">
          <a:xfrm>
            <a:off x="1233488" y="3827463"/>
            <a:ext cx="2341562" cy="938212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140000"/>
              </a:lnSpc>
            </a:pPr>
            <a:r>
              <a:rPr lang="en-US" sz="1800" b="1">
                <a:solidFill>
                  <a:srgbClr val="FFFF40"/>
                </a:solidFill>
              </a:rPr>
              <a:t>Analog &amp; Mixed-signal IC Design</a:t>
            </a:r>
          </a:p>
        </p:txBody>
      </p:sp>
      <p:sp>
        <p:nvSpPr>
          <p:cNvPr id="72716" name="Arc 11"/>
          <p:cNvSpPr>
            <a:spLocks/>
          </p:cNvSpPr>
          <p:nvPr/>
        </p:nvSpPr>
        <p:spPr bwMode="auto">
          <a:xfrm>
            <a:off x="4986338" y="3806825"/>
            <a:ext cx="1298575" cy="814388"/>
          </a:xfrm>
          <a:custGeom>
            <a:avLst/>
            <a:gdLst>
              <a:gd name="T0" fmla="*/ 0 w 20492"/>
              <a:gd name="T1" fmla="*/ 0 h 21600"/>
              <a:gd name="T2" fmla="*/ 2147483647 w 20492"/>
              <a:gd name="T3" fmla="*/ 787540359 h 21600"/>
              <a:gd name="T4" fmla="*/ 6617967 w 20492"/>
              <a:gd name="T5" fmla="*/ 1157674142 h 21600"/>
              <a:gd name="T6" fmla="*/ 0 60000 65536"/>
              <a:gd name="T7" fmla="*/ 0 60000 65536"/>
              <a:gd name="T8" fmla="*/ 0 60000 65536"/>
              <a:gd name="T9" fmla="*/ 0 w 20492"/>
              <a:gd name="T10" fmla="*/ 0 h 21600"/>
              <a:gd name="T11" fmla="*/ 20492 w 204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92" h="21600" fill="none" extrusionOk="0">
                <a:moveTo>
                  <a:pt x="0" y="0"/>
                </a:moveTo>
                <a:cubicBezTo>
                  <a:pt x="8" y="0"/>
                  <a:pt x="17" y="-1"/>
                  <a:pt x="26" y="-1"/>
                </a:cubicBezTo>
                <a:cubicBezTo>
                  <a:pt x="9293" y="-1"/>
                  <a:pt x="17529" y="5912"/>
                  <a:pt x="20492" y="14693"/>
                </a:cubicBezTo>
              </a:path>
              <a:path w="20492" h="21600" stroke="0" extrusionOk="0">
                <a:moveTo>
                  <a:pt x="0" y="0"/>
                </a:moveTo>
                <a:cubicBezTo>
                  <a:pt x="8" y="0"/>
                  <a:pt x="17" y="-1"/>
                  <a:pt x="26" y="-1"/>
                </a:cubicBezTo>
                <a:cubicBezTo>
                  <a:pt x="9293" y="-1"/>
                  <a:pt x="17529" y="5912"/>
                  <a:pt x="20492" y="14693"/>
                </a:cubicBezTo>
                <a:lnTo>
                  <a:pt x="2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2717" name="Rectangle 12"/>
          <p:cNvSpPr>
            <a:spLocks noChangeArrowheads="1"/>
          </p:cNvSpPr>
          <p:nvPr/>
        </p:nvSpPr>
        <p:spPr bwMode="auto">
          <a:xfrm>
            <a:off x="5873750" y="3805238"/>
            <a:ext cx="1758950" cy="984250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0" hangingPunct="0">
              <a:lnSpc>
                <a:spcPct val="110000"/>
              </a:lnSpc>
            </a:pPr>
            <a:r>
              <a:rPr lang="en-US" sz="1800" b="1">
                <a:solidFill>
                  <a:srgbClr val="FFFF40"/>
                </a:solidFill>
              </a:rPr>
              <a:t>mm-Wave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400" b="1">
                <a:solidFill>
                  <a:srgbClr val="FFFF40"/>
                </a:solidFill>
              </a:rPr>
              <a:t>&amp;</a:t>
            </a:r>
            <a:endParaRPr lang="en-US" sz="1000" b="1">
              <a:solidFill>
                <a:srgbClr val="FFFF4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1800" b="1">
                <a:solidFill>
                  <a:srgbClr val="FFFF40"/>
                </a:solidFill>
              </a:rPr>
              <a:t>RF Circuits</a:t>
            </a:r>
          </a:p>
        </p:txBody>
      </p:sp>
      <p:sp>
        <p:nvSpPr>
          <p:cNvPr id="72718" name="Arc 13"/>
          <p:cNvSpPr>
            <a:spLocks/>
          </p:cNvSpPr>
          <p:nvPr/>
        </p:nvSpPr>
        <p:spPr bwMode="auto">
          <a:xfrm>
            <a:off x="4724400" y="3086100"/>
            <a:ext cx="931863" cy="457200"/>
          </a:xfrm>
          <a:custGeom>
            <a:avLst/>
            <a:gdLst>
              <a:gd name="T0" fmla="*/ 0 w 21600"/>
              <a:gd name="T1" fmla="*/ 205446459 h 21568"/>
              <a:gd name="T2" fmla="*/ 1639968534 w 21600"/>
              <a:gd name="T3" fmla="*/ 0 h 21568"/>
              <a:gd name="T4" fmla="*/ 1734397284 w 21600"/>
              <a:gd name="T5" fmla="*/ 205446459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-1" y="21567"/>
                </a:moveTo>
                <a:cubicBezTo>
                  <a:pt x="-1" y="10095"/>
                  <a:pt x="8968" y="624"/>
                  <a:pt x="20424" y="0"/>
                </a:cubicBezTo>
              </a:path>
              <a:path w="21600" h="21568" stroke="0" extrusionOk="0">
                <a:moveTo>
                  <a:pt x="-1" y="21567"/>
                </a:moveTo>
                <a:cubicBezTo>
                  <a:pt x="-1" y="10095"/>
                  <a:pt x="8968" y="624"/>
                  <a:pt x="20424" y="0"/>
                </a:cubicBezTo>
                <a:lnTo>
                  <a:pt x="21600" y="21568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2719" name="Picture 1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97763" y="1963738"/>
            <a:ext cx="1198562" cy="931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20" name="Rectangle 15"/>
          <p:cNvSpPr>
            <a:spLocks noChangeArrowheads="1"/>
          </p:cNvSpPr>
          <p:nvPr/>
        </p:nvSpPr>
        <p:spPr bwMode="auto">
          <a:xfrm>
            <a:off x="5335588" y="2081213"/>
            <a:ext cx="1854200" cy="1246187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110000"/>
              </a:lnSpc>
            </a:pPr>
            <a:r>
              <a:rPr lang="en-US" sz="1800" b="1">
                <a:solidFill>
                  <a:srgbClr val="FFFF40"/>
                </a:solidFill>
              </a:rPr>
              <a:t>Sensor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 b="1">
                <a:solidFill>
                  <a:srgbClr val="FFFF40"/>
                </a:solidFill>
              </a:rPr>
              <a:t>Technologies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 b="1">
                <a:solidFill>
                  <a:srgbClr val="FFFF40"/>
                </a:solidFill>
              </a:rPr>
              <a:t>&amp; Biomedical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800" b="1">
                <a:solidFill>
                  <a:srgbClr val="FFFF40"/>
                </a:solidFill>
              </a:rPr>
              <a:t>Systems</a:t>
            </a:r>
          </a:p>
        </p:txBody>
      </p:sp>
      <p:sp>
        <p:nvSpPr>
          <p:cNvPr id="72726" name="Arc 17"/>
          <p:cNvSpPr>
            <a:spLocks/>
          </p:cNvSpPr>
          <p:nvPr/>
        </p:nvSpPr>
        <p:spPr bwMode="auto">
          <a:xfrm>
            <a:off x="4813300" y="3963988"/>
            <a:ext cx="319088" cy="1828800"/>
          </a:xfrm>
          <a:custGeom>
            <a:avLst/>
            <a:gdLst>
              <a:gd name="T0" fmla="*/ 0 w 20492"/>
              <a:gd name="T1" fmla="*/ 0 h 21600"/>
              <a:gd name="T2" fmla="*/ 0 w 20492"/>
              <a:gd name="T3" fmla="*/ 2 h 21600"/>
              <a:gd name="T4" fmla="*/ 0 w 20492"/>
              <a:gd name="T5" fmla="*/ 3 h 21600"/>
              <a:gd name="T6" fmla="*/ 0 60000 65536"/>
              <a:gd name="T7" fmla="*/ 0 60000 65536"/>
              <a:gd name="T8" fmla="*/ 0 60000 65536"/>
              <a:gd name="T9" fmla="*/ 0 w 20492"/>
              <a:gd name="T10" fmla="*/ 0 h 21600"/>
              <a:gd name="T11" fmla="*/ 20492 w 204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92" h="21600" fill="none" extrusionOk="0">
                <a:moveTo>
                  <a:pt x="0" y="0"/>
                </a:moveTo>
                <a:cubicBezTo>
                  <a:pt x="8" y="0"/>
                  <a:pt x="17" y="-1"/>
                  <a:pt x="26" y="-1"/>
                </a:cubicBezTo>
                <a:cubicBezTo>
                  <a:pt x="9293" y="-1"/>
                  <a:pt x="17529" y="5912"/>
                  <a:pt x="20492" y="14693"/>
                </a:cubicBezTo>
              </a:path>
              <a:path w="20492" h="21600" stroke="0" extrusionOk="0">
                <a:moveTo>
                  <a:pt x="0" y="0"/>
                </a:moveTo>
                <a:cubicBezTo>
                  <a:pt x="8" y="0"/>
                  <a:pt x="17" y="-1"/>
                  <a:pt x="26" y="-1"/>
                </a:cubicBezTo>
                <a:cubicBezTo>
                  <a:pt x="9293" y="-1"/>
                  <a:pt x="17529" y="5912"/>
                  <a:pt x="20492" y="14693"/>
                </a:cubicBezTo>
                <a:lnTo>
                  <a:pt x="26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2727" name="Rectangle 18"/>
          <p:cNvSpPr>
            <a:spLocks noChangeArrowheads="1"/>
          </p:cNvSpPr>
          <p:nvPr/>
        </p:nvSpPr>
        <p:spPr bwMode="auto">
          <a:xfrm>
            <a:off x="3994150" y="4978400"/>
            <a:ext cx="1671638" cy="919163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0" hangingPunct="0">
              <a:lnSpc>
                <a:spcPct val="140000"/>
              </a:lnSpc>
            </a:pPr>
            <a:r>
              <a:rPr lang="en-US" sz="1800" b="1">
                <a:solidFill>
                  <a:srgbClr val="FFFF40"/>
                </a:solidFill>
              </a:rPr>
              <a:t>Digital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800" b="1">
                <a:solidFill>
                  <a:srgbClr val="FFFF40"/>
                </a:solidFill>
              </a:rPr>
              <a:t>IC Design</a:t>
            </a:r>
          </a:p>
        </p:txBody>
      </p:sp>
      <p:pic>
        <p:nvPicPr>
          <p:cNvPr id="72722" name="Picture 19" descr="DCS18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6638" y="4872038"/>
            <a:ext cx="1592262" cy="893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72707" name="AutoShape 3"/>
          <p:cNvGraphicFramePr>
            <a:graphicFrameLocks noChangeAspect="1"/>
          </p:cNvGraphicFramePr>
          <p:nvPr/>
        </p:nvGraphicFramePr>
        <p:xfrm>
          <a:off x="6945313" y="5046663"/>
          <a:ext cx="2095500" cy="1531937"/>
        </p:xfrm>
        <a:graphic>
          <a:graphicData uri="http://schemas.openxmlformats.org/presentationml/2006/ole">
            <p:oleObj spid="_x0000_s674848" name="Document" r:id="rId9" imgW="0" imgH="0" progId="Word.Document.8">
              <p:embed/>
            </p:oleObj>
          </a:graphicData>
        </a:graphic>
      </p:graphicFrame>
      <p:pic>
        <p:nvPicPr>
          <p:cNvPr id="72723" name="Picture 21"/>
          <p:cNvPicPr>
            <a:picLocks noChangeArrowheads="1"/>
          </p:cNvPicPr>
          <p:nvPr/>
        </p:nvPicPr>
        <p:blipFill>
          <a:blip r:embed="rId10"/>
          <a:srcRect b="41542"/>
          <a:stretch>
            <a:fillRect/>
          </a:stretch>
        </p:blipFill>
        <p:spPr bwMode="auto">
          <a:xfrm>
            <a:off x="7302500" y="2967038"/>
            <a:ext cx="174942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4" name="Rectangle 3"/>
          <p:cNvSpPr>
            <a:spLocks noChangeArrowheads="1"/>
          </p:cNvSpPr>
          <p:nvPr/>
        </p:nvSpPr>
        <p:spPr bwMode="auto">
          <a:xfrm>
            <a:off x="1506538" y="504825"/>
            <a:ext cx="7634287" cy="500063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400" dirty="0" smtClean="0"/>
              <a:t>  </a:t>
            </a:r>
            <a:r>
              <a:rPr lang="en-US" sz="2400" b="1" dirty="0" err="1"/>
              <a:t>MICroelectronics</a:t>
            </a:r>
            <a:r>
              <a:rPr lang="en-US" sz="2400" b="1" dirty="0"/>
              <a:t> And Sensors</a:t>
            </a:r>
          </a:p>
        </p:txBody>
      </p:sp>
      <p:pic>
        <p:nvPicPr>
          <p:cNvPr id="72725" name="Picture 5" descr="logo_mica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13763" y="519113"/>
            <a:ext cx="55403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9" name="Picture 11"/>
          <p:cNvPicPr>
            <a:picLocks noChangeAspect="1" noChangeArrowheads="1"/>
          </p:cNvPicPr>
          <p:nvPr/>
        </p:nvPicPr>
        <p:blipFill>
          <a:blip r:embed="rId12"/>
          <a:srcRect b="7643"/>
          <a:stretch>
            <a:fillRect/>
          </a:stretch>
        </p:blipFill>
        <p:spPr bwMode="auto">
          <a:xfrm>
            <a:off x="1631950" y="5392738"/>
            <a:ext cx="2090738" cy="1000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2730" name="Picture 24" descr="chip_1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4881563"/>
            <a:ext cx="20955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35" name="Picture 5" descr="1_juni_2006_chip_Stefa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06975" y="5953125"/>
            <a:ext cx="16605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36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75488" y="5734050"/>
            <a:ext cx="1798637" cy="8620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476375" y="496888"/>
            <a:ext cx="7667625" cy="50800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400">
                <a:ea typeface="ＭＳ Ｐゴシック" pitchFamily="-112" charset="-128"/>
                <a:cs typeface="ＭＳ Ｐゴシック" pitchFamily="-112" charset="-128"/>
              </a:rPr>
              <a:t>   Center for Processing Speech and Images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0" y="1085850"/>
            <a:ext cx="9144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43A9C"/>
                </a:solidFill>
                <a:ea typeface="ＭＳ Ｐゴシック" pitchFamily="-112" charset="-128"/>
                <a:cs typeface="ＭＳ Ｐゴシック" pitchFamily="-112" charset="-128"/>
              </a:rPr>
              <a:t>Image and Speech Processing</a:t>
            </a:r>
          </a:p>
          <a:p>
            <a:r>
              <a:rPr lang="en-US" sz="1500" i="1">
                <a:solidFill>
                  <a:srgbClr val="043A9C"/>
                </a:solidFill>
                <a:ea typeface="ＭＳ Ｐゴシック" pitchFamily="-112" charset="-128"/>
                <a:cs typeface="ＭＳ Ｐゴシック" pitchFamily="-112" charset="-128"/>
              </a:rPr>
              <a:t>Paul Suetens, Dirk Vandermeulen, Frederik Maes – Luc Van Gool, Luc Van Eycken, Tinne Tuytelaars – </a:t>
            </a:r>
          </a:p>
          <a:p>
            <a:r>
              <a:rPr lang="en-US" sz="1500" i="1">
                <a:solidFill>
                  <a:srgbClr val="043A9C"/>
                </a:solidFill>
                <a:ea typeface="ＭＳ Ｐゴシック" pitchFamily="-112" charset="-128"/>
                <a:cs typeface="ＭＳ Ｐゴシック" pitchFamily="-112" charset="-128"/>
              </a:rPr>
              <a:t>Patrick Wambacq, Hugo Van hamme, Dirk Van Compernolle</a:t>
            </a:r>
            <a:endParaRPr lang="en-GB" sz="1500" i="1">
              <a:solidFill>
                <a:srgbClr val="043A9C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2205038" y="2144713"/>
            <a:ext cx="4427537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800">
                <a:solidFill>
                  <a:schemeClr val="accent2"/>
                </a:solidFill>
                <a:ea typeface="ＭＳ Ｐゴシック" pitchFamily="-112" charset="-128"/>
                <a:cs typeface="ＭＳ Ｐゴシック" pitchFamily="-112" charset="-128"/>
              </a:rPr>
              <a:t>3D Reconstruction/Object Recognition </a:t>
            </a:r>
          </a:p>
          <a:p>
            <a:pPr eaLnBrk="0" hangingPunct="0"/>
            <a:r>
              <a:rPr lang="en-GB" sz="1800">
                <a:solidFill>
                  <a:schemeClr val="accent2"/>
                </a:solidFill>
                <a:ea typeface="ＭＳ Ｐゴシック" pitchFamily="-112" charset="-128"/>
                <a:cs typeface="ＭＳ Ｐゴシック" pitchFamily="-112" charset="-128"/>
              </a:rPr>
              <a:t>Multimedia and</a:t>
            </a:r>
            <a:r>
              <a:rPr lang="en-GB" sz="240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GB" sz="1800">
                <a:solidFill>
                  <a:schemeClr val="accent2"/>
                </a:solidFill>
                <a:ea typeface="ＭＳ Ｐゴシック" pitchFamily="-112" charset="-128"/>
                <a:cs typeface="ＭＳ Ｐゴシック" pitchFamily="-112" charset="-128"/>
              </a:rPr>
              <a:t>Virtual Reality </a:t>
            </a:r>
          </a:p>
          <a:p>
            <a:pPr algn="r" eaLnBrk="0" hangingPunct="0"/>
            <a:endParaRPr lang="en-GB" sz="1800">
              <a:solidFill>
                <a:schemeClr val="accent2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2952" name="Rectangle 48"/>
          <p:cNvSpPr>
            <a:spLocks noChangeArrowheads="1"/>
          </p:cNvSpPr>
          <p:nvPr/>
        </p:nvSpPr>
        <p:spPr bwMode="auto">
          <a:xfrm>
            <a:off x="5457825" y="4141788"/>
            <a:ext cx="34925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  <a:ea typeface="ＭＳ Ｐゴシック" pitchFamily="-112" charset="-128"/>
                <a:cs typeface="ＭＳ Ｐゴシック" pitchFamily="-112" charset="-128"/>
              </a:rPr>
              <a:t>Speech Representation 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  <a:ea typeface="ＭＳ Ｐゴシック" pitchFamily="-112" charset="-128"/>
                <a:cs typeface="ＭＳ Ｐゴシック" pitchFamily="-112" charset="-128"/>
              </a:rPr>
              <a:t>Speech Recognition</a:t>
            </a:r>
          </a:p>
          <a:p>
            <a:pPr marL="342900" indent="-342900" algn="r">
              <a:spcBef>
                <a:spcPct val="20000"/>
              </a:spcBef>
            </a:pPr>
            <a:endParaRPr lang="en-US" sz="1800">
              <a:solidFill>
                <a:schemeClr val="accent2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2953" name="Text Box 51"/>
          <p:cNvSpPr txBox="1">
            <a:spLocks noChangeArrowheads="1"/>
          </p:cNvSpPr>
          <p:nvPr/>
        </p:nvSpPr>
        <p:spPr bwMode="auto">
          <a:xfrm>
            <a:off x="133350" y="3883025"/>
            <a:ext cx="4854575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800">
                <a:solidFill>
                  <a:schemeClr val="accent2"/>
                </a:solidFill>
                <a:ea typeface="ＭＳ Ｐゴシック" pitchFamily="-112" charset="-128"/>
                <a:cs typeface="ＭＳ Ｐゴシック" pitchFamily="-112" charset="-128"/>
              </a:rPr>
              <a:t>Computer Aided Diagnosis</a:t>
            </a:r>
            <a:r>
              <a:rPr lang="en-US" sz="2200" b="1" i="1">
                <a:solidFill>
                  <a:schemeClr val="tx1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endParaRPr lang="en-US" sz="1800">
              <a:solidFill>
                <a:schemeClr val="tx1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algn="l" eaLnBrk="0" hangingPunct="0"/>
            <a:r>
              <a:rPr lang="en-US" sz="1800">
                <a:solidFill>
                  <a:schemeClr val="accent2"/>
                </a:solidFill>
                <a:ea typeface="ＭＳ Ｐゴシック" pitchFamily="-112" charset="-128"/>
                <a:cs typeface="ＭＳ Ｐゴシック" pitchFamily="-112" charset="-128"/>
              </a:rPr>
              <a:t>Image Guided Therapy &amp; Surgery</a:t>
            </a:r>
          </a:p>
        </p:txBody>
      </p:sp>
      <p:pic>
        <p:nvPicPr>
          <p:cNvPr id="82954" name="Picture 61"/>
          <p:cNvPicPr>
            <a:picLocks noChangeAspect="1" noChangeArrowheads="1"/>
          </p:cNvPicPr>
          <p:nvPr/>
        </p:nvPicPr>
        <p:blipFill>
          <a:blip r:embed="rId4"/>
          <a:srcRect t="13094" b="21097"/>
          <a:stretch>
            <a:fillRect/>
          </a:stretch>
        </p:blipFill>
        <p:spPr bwMode="auto">
          <a:xfrm>
            <a:off x="6440488" y="4926013"/>
            <a:ext cx="1974850" cy="173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2955" name="Picture 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6050" y="4197350"/>
            <a:ext cx="2322513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6" name="Picture 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3988" y="2960688"/>
            <a:ext cx="347186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8" name="Picture 20" descr="cathtrackex_geuns_1314_2_frame13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663" y="4625975"/>
            <a:ext cx="2566987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logo_psi"/>
          <p:cNvPicPr>
            <a:picLocks noChangeAspect="1" noChangeArrowheads="1"/>
          </p:cNvPicPr>
          <p:nvPr/>
        </p:nvPicPr>
        <p:blipFill>
          <a:blip r:embed="rId8"/>
          <a:srcRect r="-29578" b="15018"/>
          <a:stretch>
            <a:fillRect/>
          </a:stretch>
        </p:blipFill>
        <p:spPr bwMode="auto">
          <a:xfrm>
            <a:off x="8593667" y="524950"/>
            <a:ext cx="550333" cy="46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MG_3795-klein.t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5276" y="2140567"/>
            <a:ext cx="2718723" cy="1812482"/>
          </a:xfrm>
          <a:prstGeom prst="rect">
            <a:avLst/>
          </a:prstGeom>
        </p:spPr>
      </p:pic>
      <p:pic>
        <p:nvPicPr>
          <p:cNvPr id="17" name="GL_nobone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408" y="1997414"/>
            <a:ext cx="1820462" cy="182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ChangeArrowheads="1"/>
          </p:cNvSpPr>
          <p:nvPr/>
        </p:nvSpPr>
        <p:spPr bwMode="auto">
          <a:xfrm>
            <a:off x="1487488" y="504825"/>
            <a:ext cx="7656512" cy="509588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400"/>
              <a:t>    TELEcommunications and MICrowaves</a:t>
            </a: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8012113" y="555625"/>
            <a:ext cx="1050925" cy="395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86020" name="Picture 5" descr="logo_telem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12878" t="22954" r="15697" b="19330"/>
          <a:stretch>
            <a:fillRect/>
          </a:stretch>
        </p:blipFill>
        <p:spPr bwMode="auto">
          <a:xfrm>
            <a:off x="8043863" y="579438"/>
            <a:ext cx="10080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0" y="1085850"/>
            <a:ext cx="9144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43A9C"/>
                </a:solidFill>
              </a:rPr>
              <a:t>High-frequency devices and telecommunication networks</a:t>
            </a:r>
          </a:p>
          <a:p>
            <a:r>
              <a:rPr lang="en-US" sz="1500" i="1">
                <a:solidFill>
                  <a:srgbClr val="043A9C"/>
                </a:solidFill>
              </a:rPr>
              <a:t>Antoine Van de Capelle, Emmanuel Van Lil, Bart Nauwelaers,Guy Vandenbosch, Dominique Schreurs</a:t>
            </a:r>
            <a:endParaRPr lang="en-GB" sz="1500" i="1">
              <a:solidFill>
                <a:srgbClr val="043A9C"/>
              </a:solidFill>
            </a:endParaRPr>
          </a:p>
        </p:txBody>
      </p:sp>
      <p:sp>
        <p:nvSpPr>
          <p:cNvPr id="86022" name="Rectangle 74"/>
          <p:cNvSpPr>
            <a:spLocks noChangeArrowheads="1"/>
          </p:cNvSpPr>
          <p:nvPr/>
        </p:nvSpPr>
        <p:spPr bwMode="auto">
          <a:xfrm>
            <a:off x="2509568" y="1752723"/>
            <a:ext cx="4192224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HF Components and Circuits</a:t>
            </a:r>
          </a:p>
        </p:txBody>
      </p:sp>
      <p:sp>
        <p:nvSpPr>
          <p:cNvPr id="86023" name="Rectangle 127"/>
          <p:cNvSpPr>
            <a:spLocks noChangeArrowheads="1"/>
          </p:cNvSpPr>
          <p:nvPr/>
        </p:nvSpPr>
        <p:spPr bwMode="auto">
          <a:xfrm>
            <a:off x="117457" y="2645947"/>
            <a:ext cx="290375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Network </a:t>
            </a:r>
            <a:r>
              <a:rPr lang="en-US" sz="1800" dirty="0">
                <a:solidFill>
                  <a:schemeClr val="accent2"/>
                </a:solidFill>
              </a:rPr>
              <a:t>Research</a:t>
            </a:r>
          </a:p>
        </p:txBody>
      </p:sp>
      <p:pic>
        <p:nvPicPr>
          <p:cNvPr id="86030" name="Picture 136" descr="PNA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415107" y="1681163"/>
            <a:ext cx="2386013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2" descr="Three_stage_10_dB_D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5100" y="4884865"/>
            <a:ext cx="26289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9"/>
          <p:cNvPicPr>
            <a:picLocks noChangeAspect="1" noChangeArrowheads="1"/>
          </p:cNvPicPr>
          <p:nvPr/>
        </p:nvPicPr>
        <p:blipFill>
          <a:blip r:embed="rId5" cstate="print"/>
          <a:srcRect l="1973" r="1973" b="30460"/>
          <a:stretch>
            <a:fillRect/>
          </a:stretch>
        </p:blipFill>
        <p:spPr bwMode="auto">
          <a:xfrm rot="5400000">
            <a:off x="4249594" y="2928253"/>
            <a:ext cx="2282870" cy="1199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1443079" y="4120200"/>
            <a:ext cx="319656" cy="478768"/>
          </a:xfrm>
          <a:prstGeom prst="line">
            <a:avLst/>
          </a:prstGeom>
          <a:noFill/>
          <a:ln w="3810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H="1">
            <a:off x="2296270" y="4124113"/>
            <a:ext cx="257162" cy="404064"/>
          </a:xfrm>
          <a:prstGeom prst="line">
            <a:avLst/>
          </a:prstGeom>
          <a:noFill/>
          <a:ln w="3810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2174734" y="5520376"/>
            <a:ext cx="319656" cy="478768"/>
          </a:xfrm>
          <a:prstGeom prst="line">
            <a:avLst/>
          </a:prstGeom>
          <a:noFill/>
          <a:ln w="3810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H="1">
            <a:off x="638121" y="5339707"/>
            <a:ext cx="764315" cy="659437"/>
          </a:xfrm>
          <a:prstGeom prst="line">
            <a:avLst/>
          </a:prstGeom>
          <a:noFill/>
          <a:ln w="3810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2851539" y="5028804"/>
            <a:ext cx="1170045" cy="412343"/>
          </a:xfrm>
          <a:prstGeom prst="line">
            <a:avLst/>
          </a:prstGeom>
          <a:noFill/>
          <a:ln w="3810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985717" y="4359584"/>
            <a:ext cx="2025650" cy="1400175"/>
            <a:chOff x="942" y="2766"/>
            <a:chExt cx="1276" cy="882"/>
          </a:xfrm>
        </p:grpSpPr>
        <p:sp>
          <p:nvSpPr>
            <p:cNvPr id="86036" name="Line 80"/>
            <p:cNvSpPr>
              <a:spLocks noChangeAspect="1" noChangeShapeType="1"/>
            </p:cNvSpPr>
            <p:nvPr/>
          </p:nvSpPr>
          <p:spPr bwMode="auto">
            <a:xfrm flipV="1">
              <a:off x="1148" y="3155"/>
              <a:ext cx="113" cy="1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85"/>
            <p:cNvGrpSpPr>
              <a:grpSpLocks noChangeAspect="1"/>
            </p:cNvGrpSpPr>
            <p:nvPr/>
          </p:nvGrpSpPr>
          <p:grpSpPr bwMode="auto">
            <a:xfrm>
              <a:off x="942" y="2766"/>
              <a:ext cx="1276" cy="882"/>
              <a:chOff x="864" y="2236"/>
              <a:chExt cx="1536" cy="980"/>
            </a:xfrm>
          </p:grpSpPr>
          <p:grpSp>
            <p:nvGrpSpPr>
              <p:cNvPr id="4" name="Group 86"/>
              <p:cNvGrpSpPr>
                <a:grpSpLocks noChangeAspect="1"/>
              </p:cNvGrpSpPr>
              <p:nvPr/>
            </p:nvGrpSpPr>
            <p:grpSpPr bwMode="auto">
              <a:xfrm>
                <a:off x="875" y="2254"/>
                <a:ext cx="1522" cy="962"/>
                <a:chOff x="875" y="2254"/>
                <a:chExt cx="1522" cy="962"/>
              </a:xfrm>
            </p:grpSpPr>
            <p:sp>
              <p:nvSpPr>
                <p:cNvPr id="86070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1393" y="2254"/>
                  <a:ext cx="664" cy="397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1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1030" y="2359"/>
                  <a:ext cx="507" cy="397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2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875" y="2597"/>
                  <a:ext cx="342" cy="32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3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978" y="2741"/>
                  <a:ext cx="516" cy="35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4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1343" y="2798"/>
                  <a:ext cx="771" cy="41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5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1834" y="2370"/>
                  <a:ext cx="493" cy="31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6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1906" y="2571"/>
                  <a:ext cx="491" cy="31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7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1863" y="2636"/>
                  <a:ext cx="486" cy="51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78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1150" y="2482"/>
                  <a:ext cx="988" cy="5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  <p:grpSp>
            <p:nvGrpSpPr>
              <p:cNvPr id="5" name="Group 96"/>
              <p:cNvGrpSpPr>
                <a:grpSpLocks noChangeAspect="1"/>
              </p:cNvGrpSpPr>
              <p:nvPr/>
            </p:nvGrpSpPr>
            <p:grpSpPr bwMode="auto">
              <a:xfrm>
                <a:off x="876" y="2248"/>
                <a:ext cx="1524" cy="968"/>
                <a:chOff x="876" y="2248"/>
                <a:chExt cx="1524" cy="968"/>
              </a:xfrm>
            </p:grpSpPr>
            <p:sp>
              <p:nvSpPr>
                <p:cNvPr id="86062" name="Arc 97"/>
                <p:cNvSpPr>
                  <a:spLocks noChangeAspect="1"/>
                </p:cNvSpPr>
                <p:nvPr/>
              </p:nvSpPr>
              <p:spPr bwMode="auto">
                <a:xfrm>
                  <a:off x="1408" y="2248"/>
                  <a:ext cx="636" cy="205"/>
                </a:xfrm>
                <a:custGeom>
                  <a:avLst/>
                  <a:gdLst>
                    <a:gd name="T0" fmla="*/ 0 w 41005"/>
                    <a:gd name="T1" fmla="*/ 0 h 21600"/>
                    <a:gd name="T2" fmla="*/ 0 w 41005"/>
                    <a:gd name="T3" fmla="*/ 0 h 21600"/>
                    <a:gd name="T4" fmla="*/ 0 w 4100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1005"/>
                    <a:gd name="T10" fmla="*/ 0 h 21600"/>
                    <a:gd name="T11" fmla="*/ 41005 w 4100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1005" h="21600" fill="none" extrusionOk="0">
                      <a:moveTo>
                        <a:pt x="-1" y="14965"/>
                      </a:moveTo>
                      <a:cubicBezTo>
                        <a:pt x="2878" y="6045"/>
                        <a:pt x="11182" y="-1"/>
                        <a:pt x="20556" y="0"/>
                      </a:cubicBezTo>
                      <a:cubicBezTo>
                        <a:pt x="29804" y="0"/>
                        <a:pt x="38026" y="5887"/>
                        <a:pt x="41004" y="14643"/>
                      </a:cubicBezTo>
                    </a:path>
                    <a:path w="41005" h="21600" stroke="0" extrusionOk="0">
                      <a:moveTo>
                        <a:pt x="-1" y="14965"/>
                      </a:moveTo>
                      <a:cubicBezTo>
                        <a:pt x="2878" y="6045"/>
                        <a:pt x="11182" y="-1"/>
                        <a:pt x="20556" y="0"/>
                      </a:cubicBezTo>
                      <a:cubicBezTo>
                        <a:pt x="29804" y="0"/>
                        <a:pt x="38026" y="5887"/>
                        <a:pt x="41004" y="14643"/>
                      </a:cubicBezTo>
                      <a:lnTo>
                        <a:pt x="20556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3" name="Arc 98"/>
                <p:cNvSpPr>
                  <a:spLocks noChangeAspect="1"/>
                </p:cNvSpPr>
                <p:nvPr/>
              </p:nvSpPr>
              <p:spPr bwMode="auto">
                <a:xfrm>
                  <a:off x="1030" y="2354"/>
                  <a:ext cx="404" cy="237"/>
                </a:xfrm>
                <a:custGeom>
                  <a:avLst/>
                  <a:gdLst>
                    <a:gd name="T0" fmla="*/ 0 w 32292"/>
                    <a:gd name="T1" fmla="*/ 0 h 27801"/>
                    <a:gd name="T2" fmla="*/ 0 w 32292"/>
                    <a:gd name="T3" fmla="*/ 0 h 27801"/>
                    <a:gd name="T4" fmla="*/ 0 w 32292"/>
                    <a:gd name="T5" fmla="*/ 0 h 27801"/>
                    <a:gd name="T6" fmla="*/ 0 60000 65536"/>
                    <a:gd name="T7" fmla="*/ 0 60000 65536"/>
                    <a:gd name="T8" fmla="*/ 0 60000 65536"/>
                    <a:gd name="T9" fmla="*/ 0 w 32292"/>
                    <a:gd name="T10" fmla="*/ 0 h 27801"/>
                    <a:gd name="T11" fmla="*/ 32292 w 32292"/>
                    <a:gd name="T12" fmla="*/ 27801 h 2780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292" h="27801" fill="none" extrusionOk="0">
                      <a:moveTo>
                        <a:pt x="909" y="27800"/>
                      </a:moveTo>
                      <a:cubicBezTo>
                        <a:pt x="306" y="25789"/>
                        <a:pt x="0" y="2370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5349" y="-1"/>
                        <a:pt x="29034" y="975"/>
                        <a:pt x="32292" y="2831"/>
                      </a:cubicBezTo>
                    </a:path>
                    <a:path w="32292" h="27801" stroke="0" extrusionOk="0">
                      <a:moveTo>
                        <a:pt x="909" y="27800"/>
                      </a:moveTo>
                      <a:cubicBezTo>
                        <a:pt x="306" y="25789"/>
                        <a:pt x="0" y="2370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5349" y="-1"/>
                        <a:pt x="29034" y="975"/>
                        <a:pt x="32292" y="283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4" name="Arc 99"/>
                <p:cNvSpPr>
                  <a:spLocks noChangeAspect="1"/>
                </p:cNvSpPr>
                <p:nvPr/>
              </p:nvSpPr>
              <p:spPr bwMode="auto">
                <a:xfrm>
                  <a:off x="876" y="2582"/>
                  <a:ext cx="247" cy="340"/>
                </a:xfrm>
                <a:custGeom>
                  <a:avLst/>
                  <a:gdLst>
                    <a:gd name="T0" fmla="*/ 0 w 21600"/>
                    <a:gd name="T1" fmla="*/ 0 h 37956"/>
                    <a:gd name="T2" fmla="*/ 0 w 21600"/>
                    <a:gd name="T3" fmla="*/ 0 h 37956"/>
                    <a:gd name="T4" fmla="*/ 0 w 21600"/>
                    <a:gd name="T5" fmla="*/ 0 h 3795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7956"/>
                    <a:gd name="T11" fmla="*/ 21600 w 21600"/>
                    <a:gd name="T12" fmla="*/ 37956 h 379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7956" fill="none" extrusionOk="0">
                      <a:moveTo>
                        <a:pt x="8828" y="37955"/>
                      </a:moveTo>
                      <a:cubicBezTo>
                        <a:pt x="3278" y="33886"/>
                        <a:pt x="0" y="27417"/>
                        <a:pt x="0" y="20536"/>
                      </a:cubicBezTo>
                      <a:cubicBezTo>
                        <a:pt x="-1" y="11186"/>
                        <a:pt x="6015" y="2898"/>
                        <a:pt x="14904" y="0"/>
                      </a:cubicBezTo>
                    </a:path>
                    <a:path w="21600" h="37956" stroke="0" extrusionOk="0">
                      <a:moveTo>
                        <a:pt x="8828" y="37955"/>
                      </a:moveTo>
                      <a:cubicBezTo>
                        <a:pt x="3278" y="33886"/>
                        <a:pt x="0" y="27417"/>
                        <a:pt x="0" y="20536"/>
                      </a:cubicBezTo>
                      <a:cubicBezTo>
                        <a:pt x="-1" y="11186"/>
                        <a:pt x="6015" y="2898"/>
                        <a:pt x="14904" y="0"/>
                      </a:cubicBezTo>
                      <a:lnTo>
                        <a:pt x="21600" y="2053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5" name="Arc 100"/>
                <p:cNvSpPr>
                  <a:spLocks noChangeAspect="1"/>
                </p:cNvSpPr>
                <p:nvPr/>
              </p:nvSpPr>
              <p:spPr bwMode="auto">
                <a:xfrm>
                  <a:off x="972" y="2915"/>
                  <a:ext cx="409" cy="186"/>
                </a:xfrm>
                <a:custGeom>
                  <a:avLst/>
                  <a:gdLst>
                    <a:gd name="T0" fmla="*/ 0 w 31357"/>
                    <a:gd name="T1" fmla="*/ 0 h 21716"/>
                    <a:gd name="T2" fmla="*/ 0 w 31357"/>
                    <a:gd name="T3" fmla="*/ 0 h 21716"/>
                    <a:gd name="T4" fmla="*/ 0 w 31357"/>
                    <a:gd name="T5" fmla="*/ 0 h 21716"/>
                    <a:gd name="T6" fmla="*/ 0 60000 65536"/>
                    <a:gd name="T7" fmla="*/ 0 60000 65536"/>
                    <a:gd name="T8" fmla="*/ 0 60000 65536"/>
                    <a:gd name="T9" fmla="*/ 0 w 31357"/>
                    <a:gd name="T10" fmla="*/ 0 h 21716"/>
                    <a:gd name="T11" fmla="*/ 31357 w 31357"/>
                    <a:gd name="T12" fmla="*/ 21716 h 217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57" h="21716" fill="none" extrusionOk="0">
                      <a:moveTo>
                        <a:pt x="31356" y="19386"/>
                      </a:moveTo>
                      <a:cubicBezTo>
                        <a:pt x="28332" y="20918"/>
                        <a:pt x="24990" y="21715"/>
                        <a:pt x="21600" y="21716"/>
                      </a:cubicBezTo>
                      <a:cubicBezTo>
                        <a:pt x="9670" y="21716"/>
                        <a:pt x="0" y="12045"/>
                        <a:pt x="0" y="116"/>
                      </a:cubicBezTo>
                      <a:cubicBezTo>
                        <a:pt x="-1" y="77"/>
                        <a:pt x="0" y="38"/>
                        <a:pt x="0" y="0"/>
                      </a:cubicBezTo>
                    </a:path>
                    <a:path w="31357" h="21716" stroke="0" extrusionOk="0">
                      <a:moveTo>
                        <a:pt x="31356" y="19386"/>
                      </a:moveTo>
                      <a:cubicBezTo>
                        <a:pt x="28332" y="20918"/>
                        <a:pt x="24990" y="21715"/>
                        <a:pt x="21600" y="21716"/>
                      </a:cubicBezTo>
                      <a:cubicBezTo>
                        <a:pt x="9670" y="21716"/>
                        <a:pt x="0" y="12045"/>
                        <a:pt x="0" y="116"/>
                      </a:cubicBezTo>
                      <a:cubicBezTo>
                        <a:pt x="-1" y="77"/>
                        <a:pt x="0" y="38"/>
                        <a:pt x="0" y="0"/>
                      </a:cubicBezTo>
                      <a:lnTo>
                        <a:pt x="21600" y="11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6" name="Arc 101"/>
                <p:cNvSpPr>
                  <a:spLocks noChangeAspect="1"/>
                </p:cNvSpPr>
                <p:nvPr/>
              </p:nvSpPr>
              <p:spPr bwMode="auto">
                <a:xfrm>
                  <a:off x="1359" y="3035"/>
                  <a:ext cx="684" cy="181"/>
                </a:xfrm>
                <a:custGeom>
                  <a:avLst/>
                  <a:gdLst>
                    <a:gd name="T0" fmla="*/ 0 w 39641"/>
                    <a:gd name="T1" fmla="*/ 0 h 21600"/>
                    <a:gd name="T2" fmla="*/ 0 w 39641"/>
                    <a:gd name="T3" fmla="*/ 0 h 21600"/>
                    <a:gd name="T4" fmla="*/ 0 w 3964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9641"/>
                    <a:gd name="T10" fmla="*/ 0 h 21600"/>
                    <a:gd name="T11" fmla="*/ 39641 w 3964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641" h="21600" fill="none" extrusionOk="0">
                      <a:moveTo>
                        <a:pt x="39641" y="11503"/>
                      </a:moveTo>
                      <a:cubicBezTo>
                        <a:pt x="35687" y="17787"/>
                        <a:pt x="28783" y="21599"/>
                        <a:pt x="21359" y="21600"/>
                      </a:cubicBezTo>
                      <a:cubicBezTo>
                        <a:pt x="10671" y="21600"/>
                        <a:pt x="1591" y="13784"/>
                        <a:pt x="-1" y="3216"/>
                      </a:cubicBezTo>
                    </a:path>
                    <a:path w="39641" h="21600" stroke="0" extrusionOk="0">
                      <a:moveTo>
                        <a:pt x="39641" y="11503"/>
                      </a:moveTo>
                      <a:cubicBezTo>
                        <a:pt x="35687" y="17787"/>
                        <a:pt x="28783" y="21599"/>
                        <a:pt x="21359" y="21600"/>
                      </a:cubicBezTo>
                      <a:cubicBezTo>
                        <a:pt x="10671" y="21600"/>
                        <a:pt x="1591" y="13784"/>
                        <a:pt x="-1" y="3216"/>
                      </a:cubicBezTo>
                      <a:lnTo>
                        <a:pt x="2135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7" name="Arc 102"/>
                <p:cNvSpPr>
                  <a:spLocks noChangeAspect="1"/>
                </p:cNvSpPr>
                <p:nvPr/>
              </p:nvSpPr>
              <p:spPr bwMode="auto">
                <a:xfrm>
                  <a:off x="2026" y="2365"/>
                  <a:ext cx="305" cy="240"/>
                </a:xfrm>
                <a:custGeom>
                  <a:avLst/>
                  <a:gdLst>
                    <a:gd name="T0" fmla="*/ 0 w 26105"/>
                    <a:gd name="T1" fmla="*/ 0 h 32716"/>
                    <a:gd name="T2" fmla="*/ 0 w 26105"/>
                    <a:gd name="T3" fmla="*/ 0 h 32716"/>
                    <a:gd name="T4" fmla="*/ 0 w 26105"/>
                    <a:gd name="T5" fmla="*/ 0 h 32716"/>
                    <a:gd name="T6" fmla="*/ 0 60000 65536"/>
                    <a:gd name="T7" fmla="*/ 0 60000 65536"/>
                    <a:gd name="T8" fmla="*/ 0 60000 65536"/>
                    <a:gd name="T9" fmla="*/ 0 w 26105"/>
                    <a:gd name="T10" fmla="*/ 0 h 32716"/>
                    <a:gd name="T11" fmla="*/ 26105 w 26105"/>
                    <a:gd name="T12" fmla="*/ 32716 h 327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105" h="32716" fill="none" extrusionOk="0">
                      <a:moveTo>
                        <a:pt x="0" y="475"/>
                      </a:moveTo>
                      <a:cubicBezTo>
                        <a:pt x="1480" y="159"/>
                        <a:pt x="2990" y="-1"/>
                        <a:pt x="4505" y="0"/>
                      </a:cubicBezTo>
                      <a:cubicBezTo>
                        <a:pt x="16434" y="0"/>
                        <a:pt x="26105" y="9670"/>
                        <a:pt x="26105" y="21600"/>
                      </a:cubicBezTo>
                      <a:cubicBezTo>
                        <a:pt x="26105" y="25516"/>
                        <a:pt x="25040" y="29358"/>
                        <a:pt x="23025" y="32716"/>
                      </a:cubicBezTo>
                    </a:path>
                    <a:path w="26105" h="32716" stroke="0" extrusionOk="0">
                      <a:moveTo>
                        <a:pt x="0" y="475"/>
                      </a:moveTo>
                      <a:cubicBezTo>
                        <a:pt x="1480" y="159"/>
                        <a:pt x="2990" y="-1"/>
                        <a:pt x="4505" y="0"/>
                      </a:cubicBezTo>
                      <a:cubicBezTo>
                        <a:pt x="16434" y="0"/>
                        <a:pt x="26105" y="9670"/>
                        <a:pt x="26105" y="21600"/>
                      </a:cubicBezTo>
                      <a:cubicBezTo>
                        <a:pt x="26105" y="25516"/>
                        <a:pt x="25040" y="29358"/>
                        <a:pt x="23025" y="32716"/>
                      </a:cubicBezTo>
                      <a:lnTo>
                        <a:pt x="4505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8" name="Arc 103"/>
                <p:cNvSpPr>
                  <a:spLocks noChangeAspect="1"/>
                </p:cNvSpPr>
                <p:nvPr/>
              </p:nvSpPr>
              <p:spPr bwMode="auto">
                <a:xfrm>
                  <a:off x="2117" y="2596"/>
                  <a:ext cx="283" cy="236"/>
                </a:xfrm>
                <a:custGeom>
                  <a:avLst/>
                  <a:gdLst>
                    <a:gd name="T0" fmla="*/ 0 w 21600"/>
                    <a:gd name="T1" fmla="*/ 0 h 29771"/>
                    <a:gd name="T2" fmla="*/ 0 w 21600"/>
                    <a:gd name="T3" fmla="*/ 0 h 29771"/>
                    <a:gd name="T4" fmla="*/ 0 w 21600"/>
                    <a:gd name="T5" fmla="*/ 0 h 297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9771"/>
                    <a:gd name="T11" fmla="*/ 21600 w 21600"/>
                    <a:gd name="T12" fmla="*/ 29771 h 29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9771" fill="none" extrusionOk="0">
                      <a:moveTo>
                        <a:pt x="13187" y="-1"/>
                      </a:moveTo>
                      <a:cubicBezTo>
                        <a:pt x="18492" y="4089"/>
                        <a:pt x="21600" y="10408"/>
                        <a:pt x="21600" y="17107"/>
                      </a:cubicBezTo>
                      <a:cubicBezTo>
                        <a:pt x="21600" y="21654"/>
                        <a:pt x="20164" y="26086"/>
                        <a:pt x="17498" y="29771"/>
                      </a:cubicBezTo>
                    </a:path>
                    <a:path w="21600" h="29771" stroke="0" extrusionOk="0">
                      <a:moveTo>
                        <a:pt x="13187" y="-1"/>
                      </a:moveTo>
                      <a:cubicBezTo>
                        <a:pt x="18492" y="4089"/>
                        <a:pt x="21600" y="10408"/>
                        <a:pt x="21600" y="17107"/>
                      </a:cubicBezTo>
                      <a:cubicBezTo>
                        <a:pt x="21600" y="21654"/>
                        <a:pt x="20164" y="26086"/>
                        <a:pt x="17498" y="29771"/>
                      </a:cubicBezTo>
                      <a:lnTo>
                        <a:pt x="0" y="1710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9" name="Arc 104"/>
                <p:cNvSpPr>
                  <a:spLocks noChangeAspect="1"/>
                </p:cNvSpPr>
                <p:nvPr/>
              </p:nvSpPr>
              <p:spPr bwMode="auto">
                <a:xfrm>
                  <a:off x="2014" y="2827"/>
                  <a:ext cx="344" cy="332"/>
                </a:xfrm>
                <a:custGeom>
                  <a:avLst/>
                  <a:gdLst>
                    <a:gd name="T0" fmla="*/ 0 w 28383"/>
                    <a:gd name="T1" fmla="*/ 0 h 28711"/>
                    <a:gd name="T2" fmla="*/ 0 w 28383"/>
                    <a:gd name="T3" fmla="*/ 0 h 28711"/>
                    <a:gd name="T4" fmla="*/ 0 w 28383"/>
                    <a:gd name="T5" fmla="*/ 0 h 28711"/>
                    <a:gd name="T6" fmla="*/ 0 60000 65536"/>
                    <a:gd name="T7" fmla="*/ 0 60000 65536"/>
                    <a:gd name="T8" fmla="*/ 0 60000 65536"/>
                    <a:gd name="T9" fmla="*/ 0 w 28383"/>
                    <a:gd name="T10" fmla="*/ 0 h 28711"/>
                    <a:gd name="T11" fmla="*/ 28383 w 28383"/>
                    <a:gd name="T12" fmla="*/ 28711 h 287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383" h="28711" fill="none" extrusionOk="0">
                      <a:moveTo>
                        <a:pt x="27178" y="0"/>
                      </a:moveTo>
                      <a:cubicBezTo>
                        <a:pt x="27975" y="2286"/>
                        <a:pt x="28383" y="4689"/>
                        <a:pt x="28383" y="7111"/>
                      </a:cubicBezTo>
                      <a:cubicBezTo>
                        <a:pt x="28383" y="19040"/>
                        <a:pt x="18712" y="28711"/>
                        <a:pt x="6783" y="28711"/>
                      </a:cubicBezTo>
                      <a:cubicBezTo>
                        <a:pt x="4478" y="28711"/>
                        <a:pt x="2188" y="28342"/>
                        <a:pt x="-1" y="27618"/>
                      </a:cubicBezTo>
                    </a:path>
                    <a:path w="28383" h="28711" stroke="0" extrusionOk="0">
                      <a:moveTo>
                        <a:pt x="27178" y="0"/>
                      </a:moveTo>
                      <a:cubicBezTo>
                        <a:pt x="27975" y="2286"/>
                        <a:pt x="28383" y="4689"/>
                        <a:pt x="28383" y="7111"/>
                      </a:cubicBezTo>
                      <a:cubicBezTo>
                        <a:pt x="28383" y="19040"/>
                        <a:pt x="18712" y="28711"/>
                        <a:pt x="6783" y="28711"/>
                      </a:cubicBezTo>
                      <a:cubicBezTo>
                        <a:pt x="4478" y="28711"/>
                        <a:pt x="2188" y="28342"/>
                        <a:pt x="-1" y="27618"/>
                      </a:cubicBezTo>
                      <a:lnTo>
                        <a:pt x="6783" y="71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  <p:grpSp>
            <p:nvGrpSpPr>
              <p:cNvPr id="7" name="Group 105"/>
              <p:cNvGrpSpPr>
                <a:grpSpLocks noChangeAspect="1"/>
              </p:cNvGrpSpPr>
              <p:nvPr/>
            </p:nvGrpSpPr>
            <p:grpSpPr bwMode="auto">
              <a:xfrm>
                <a:off x="864" y="2242"/>
                <a:ext cx="1522" cy="962"/>
                <a:chOff x="864" y="2242"/>
                <a:chExt cx="1522" cy="962"/>
              </a:xfrm>
            </p:grpSpPr>
            <p:sp>
              <p:nvSpPr>
                <p:cNvPr id="86053" name="Oval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1382" y="2242"/>
                  <a:ext cx="665" cy="398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4" name="Oval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9" y="2346"/>
                  <a:ext cx="508" cy="398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5" name="Oval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2586"/>
                  <a:ext cx="343" cy="325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6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966" y="2729"/>
                  <a:ext cx="516" cy="352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7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1332" y="2787"/>
                  <a:ext cx="769" cy="417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8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1821" y="2359"/>
                  <a:ext cx="494" cy="312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9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1895" y="2559"/>
                  <a:ext cx="491" cy="312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0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52" y="2625"/>
                  <a:ext cx="486" cy="514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61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1139" y="2470"/>
                  <a:ext cx="988" cy="514"/>
                </a:xfrm>
                <a:prstGeom prst="ellipse">
                  <a:avLst/>
                </a:prstGeom>
                <a:solidFill>
                  <a:srgbClr val="CED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  <p:grpSp>
            <p:nvGrpSpPr>
              <p:cNvPr id="9" name="Group 115"/>
              <p:cNvGrpSpPr>
                <a:grpSpLocks noChangeAspect="1"/>
              </p:cNvGrpSpPr>
              <p:nvPr/>
            </p:nvGrpSpPr>
            <p:grpSpPr bwMode="auto">
              <a:xfrm>
                <a:off x="865" y="2236"/>
                <a:ext cx="1524" cy="968"/>
                <a:chOff x="865" y="2236"/>
                <a:chExt cx="1524" cy="968"/>
              </a:xfrm>
            </p:grpSpPr>
            <p:sp>
              <p:nvSpPr>
                <p:cNvPr id="86045" name="Arc 116"/>
                <p:cNvSpPr>
                  <a:spLocks noChangeAspect="1"/>
                </p:cNvSpPr>
                <p:nvPr/>
              </p:nvSpPr>
              <p:spPr bwMode="auto">
                <a:xfrm>
                  <a:off x="1397" y="2236"/>
                  <a:ext cx="635" cy="205"/>
                </a:xfrm>
                <a:custGeom>
                  <a:avLst/>
                  <a:gdLst>
                    <a:gd name="T0" fmla="*/ 0 w 40939"/>
                    <a:gd name="T1" fmla="*/ 0 h 21600"/>
                    <a:gd name="T2" fmla="*/ 0 w 40939"/>
                    <a:gd name="T3" fmla="*/ 0 h 21600"/>
                    <a:gd name="T4" fmla="*/ 0 w 4093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0939"/>
                    <a:gd name="T10" fmla="*/ 0 h 21600"/>
                    <a:gd name="T11" fmla="*/ 40939 w 4093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0939" h="21600" fill="none" extrusionOk="0">
                      <a:moveTo>
                        <a:pt x="-1" y="14984"/>
                      </a:moveTo>
                      <a:cubicBezTo>
                        <a:pt x="2872" y="6054"/>
                        <a:pt x="11181" y="-1"/>
                        <a:pt x="20562" y="0"/>
                      </a:cubicBezTo>
                      <a:cubicBezTo>
                        <a:pt x="29728" y="0"/>
                        <a:pt x="37897" y="5786"/>
                        <a:pt x="40938" y="14434"/>
                      </a:cubicBezTo>
                    </a:path>
                    <a:path w="40939" h="21600" stroke="0" extrusionOk="0">
                      <a:moveTo>
                        <a:pt x="-1" y="14984"/>
                      </a:moveTo>
                      <a:cubicBezTo>
                        <a:pt x="2872" y="6054"/>
                        <a:pt x="11181" y="-1"/>
                        <a:pt x="20562" y="0"/>
                      </a:cubicBezTo>
                      <a:cubicBezTo>
                        <a:pt x="29728" y="0"/>
                        <a:pt x="37897" y="5786"/>
                        <a:pt x="40938" y="14434"/>
                      </a:cubicBezTo>
                      <a:lnTo>
                        <a:pt x="20562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46" name="Arc 117"/>
                <p:cNvSpPr>
                  <a:spLocks noChangeAspect="1"/>
                </p:cNvSpPr>
                <p:nvPr/>
              </p:nvSpPr>
              <p:spPr bwMode="auto">
                <a:xfrm>
                  <a:off x="1019" y="2343"/>
                  <a:ext cx="406" cy="236"/>
                </a:xfrm>
                <a:custGeom>
                  <a:avLst/>
                  <a:gdLst>
                    <a:gd name="T0" fmla="*/ 0 w 32456"/>
                    <a:gd name="T1" fmla="*/ 0 h 27827"/>
                    <a:gd name="T2" fmla="*/ 0 w 32456"/>
                    <a:gd name="T3" fmla="*/ 0 h 27827"/>
                    <a:gd name="T4" fmla="*/ 0 w 32456"/>
                    <a:gd name="T5" fmla="*/ 0 h 27827"/>
                    <a:gd name="T6" fmla="*/ 0 60000 65536"/>
                    <a:gd name="T7" fmla="*/ 0 60000 65536"/>
                    <a:gd name="T8" fmla="*/ 0 60000 65536"/>
                    <a:gd name="T9" fmla="*/ 0 w 32456"/>
                    <a:gd name="T10" fmla="*/ 0 h 27827"/>
                    <a:gd name="T11" fmla="*/ 32456 w 32456"/>
                    <a:gd name="T12" fmla="*/ 27827 h 278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456" h="27827" fill="none" extrusionOk="0">
                      <a:moveTo>
                        <a:pt x="917" y="27826"/>
                      </a:moveTo>
                      <a:cubicBezTo>
                        <a:pt x="308" y="25807"/>
                        <a:pt x="0" y="2370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5413" y="-1"/>
                        <a:pt x="29159" y="1009"/>
                        <a:pt x="32455" y="2926"/>
                      </a:cubicBezTo>
                    </a:path>
                    <a:path w="32456" h="27827" stroke="0" extrusionOk="0">
                      <a:moveTo>
                        <a:pt x="917" y="27826"/>
                      </a:moveTo>
                      <a:cubicBezTo>
                        <a:pt x="308" y="25807"/>
                        <a:pt x="0" y="2370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5413" y="-1"/>
                        <a:pt x="29159" y="1009"/>
                        <a:pt x="32455" y="292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47" name="Arc 118"/>
                <p:cNvSpPr>
                  <a:spLocks noChangeAspect="1"/>
                </p:cNvSpPr>
                <p:nvPr/>
              </p:nvSpPr>
              <p:spPr bwMode="auto">
                <a:xfrm>
                  <a:off x="865" y="2569"/>
                  <a:ext cx="247" cy="339"/>
                </a:xfrm>
                <a:custGeom>
                  <a:avLst/>
                  <a:gdLst>
                    <a:gd name="T0" fmla="*/ 0 w 21600"/>
                    <a:gd name="T1" fmla="*/ 0 h 37949"/>
                    <a:gd name="T2" fmla="*/ 0 w 21600"/>
                    <a:gd name="T3" fmla="*/ 0 h 37949"/>
                    <a:gd name="T4" fmla="*/ 0 w 21600"/>
                    <a:gd name="T5" fmla="*/ 0 h 3794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7949"/>
                    <a:gd name="T11" fmla="*/ 21600 w 21600"/>
                    <a:gd name="T12" fmla="*/ 37949 h 379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7949" fill="none" extrusionOk="0">
                      <a:moveTo>
                        <a:pt x="8832" y="37949"/>
                      </a:moveTo>
                      <a:cubicBezTo>
                        <a:pt x="3280" y="33880"/>
                        <a:pt x="0" y="27409"/>
                        <a:pt x="0" y="20526"/>
                      </a:cubicBezTo>
                      <a:cubicBezTo>
                        <a:pt x="-1" y="11187"/>
                        <a:pt x="6000" y="2907"/>
                        <a:pt x="14874" y="-1"/>
                      </a:cubicBezTo>
                    </a:path>
                    <a:path w="21600" h="37949" stroke="0" extrusionOk="0">
                      <a:moveTo>
                        <a:pt x="8832" y="37949"/>
                      </a:moveTo>
                      <a:cubicBezTo>
                        <a:pt x="3280" y="33880"/>
                        <a:pt x="0" y="27409"/>
                        <a:pt x="0" y="20526"/>
                      </a:cubicBezTo>
                      <a:cubicBezTo>
                        <a:pt x="-1" y="11187"/>
                        <a:pt x="6000" y="2907"/>
                        <a:pt x="14874" y="-1"/>
                      </a:cubicBezTo>
                      <a:lnTo>
                        <a:pt x="21600" y="205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48" name="Arc 119"/>
                <p:cNvSpPr>
                  <a:spLocks noChangeAspect="1"/>
                </p:cNvSpPr>
                <p:nvPr/>
              </p:nvSpPr>
              <p:spPr bwMode="auto">
                <a:xfrm>
                  <a:off x="961" y="2904"/>
                  <a:ext cx="409" cy="186"/>
                </a:xfrm>
                <a:custGeom>
                  <a:avLst/>
                  <a:gdLst>
                    <a:gd name="T0" fmla="*/ 0 w 31357"/>
                    <a:gd name="T1" fmla="*/ 0 h 21716"/>
                    <a:gd name="T2" fmla="*/ 0 w 31357"/>
                    <a:gd name="T3" fmla="*/ 0 h 21716"/>
                    <a:gd name="T4" fmla="*/ 0 w 31357"/>
                    <a:gd name="T5" fmla="*/ 0 h 21716"/>
                    <a:gd name="T6" fmla="*/ 0 60000 65536"/>
                    <a:gd name="T7" fmla="*/ 0 60000 65536"/>
                    <a:gd name="T8" fmla="*/ 0 60000 65536"/>
                    <a:gd name="T9" fmla="*/ 0 w 31357"/>
                    <a:gd name="T10" fmla="*/ 0 h 21716"/>
                    <a:gd name="T11" fmla="*/ 31357 w 31357"/>
                    <a:gd name="T12" fmla="*/ 21716 h 217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57" h="21716" fill="none" extrusionOk="0">
                      <a:moveTo>
                        <a:pt x="31356" y="19386"/>
                      </a:moveTo>
                      <a:cubicBezTo>
                        <a:pt x="28332" y="20918"/>
                        <a:pt x="24990" y="21715"/>
                        <a:pt x="21600" y="21716"/>
                      </a:cubicBezTo>
                      <a:cubicBezTo>
                        <a:pt x="9670" y="21716"/>
                        <a:pt x="0" y="12045"/>
                        <a:pt x="0" y="116"/>
                      </a:cubicBezTo>
                      <a:cubicBezTo>
                        <a:pt x="-1" y="77"/>
                        <a:pt x="0" y="38"/>
                        <a:pt x="0" y="0"/>
                      </a:cubicBezTo>
                    </a:path>
                    <a:path w="31357" h="21716" stroke="0" extrusionOk="0">
                      <a:moveTo>
                        <a:pt x="31356" y="19386"/>
                      </a:moveTo>
                      <a:cubicBezTo>
                        <a:pt x="28332" y="20918"/>
                        <a:pt x="24990" y="21715"/>
                        <a:pt x="21600" y="21716"/>
                      </a:cubicBezTo>
                      <a:cubicBezTo>
                        <a:pt x="9670" y="21716"/>
                        <a:pt x="0" y="12045"/>
                        <a:pt x="0" y="116"/>
                      </a:cubicBezTo>
                      <a:cubicBezTo>
                        <a:pt x="-1" y="77"/>
                        <a:pt x="0" y="38"/>
                        <a:pt x="0" y="0"/>
                      </a:cubicBezTo>
                      <a:lnTo>
                        <a:pt x="21600" y="11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49" name="Arc 120"/>
                <p:cNvSpPr>
                  <a:spLocks noChangeAspect="1"/>
                </p:cNvSpPr>
                <p:nvPr/>
              </p:nvSpPr>
              <p:spPr bwMode="auto">
                <a:xfrm>
                  <a:off x="1348" y="3022"/>
                  <a:ext cx="682" cy="182"/>
                </a:xfrm>
                <a:custGeom>
                  <a:avLst/>
                  <a:gdLst>
                    <a:gd name="T0" fmla="*/ 0 w 39589"/>
                    <a:gd name="T1" fmla="*/ 0 h 21600"/>
                    <a:gd name="T2" fmla="*/ 0 w 39589"/>
                    <a:gd name="T3" fmla="*/ 0 h 21600"/>
                    <a:gd name="T4" fmla="*/ 0 w 39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9589"/>
                    <a:gd name="T10" fmla="*/ 0 h 21600"/>
                    <a:gd name="T11" fmla="*/ 39589 w 39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589" h="21600" fill="none" extrusionOk="0">
                      <a:moveTo>
                        <a:pt x="39588" y="11531"/>
                      </a:moveTo>
                      <a:cubicBezTo>
                        <a:pt x="35631" y="17799"/>
                        <a:pt x="28737" y="21599"/>
                        <a:pt x="21325" y="21600"/>
                      </a:cubicBezTo>
                      <a:cubicBezTo>
                        <a:pt x="10721" y="21600"/>
                        <a:pt x="1686" y="13903"/>
                        <a:pt x="-1" y="3435"/>
                      </a:cubicBezTo>
                    </a:path>
                    <a:path w="39589" h="21600" stroke="0" extrusionOk="0">
                      <a:moveTo>
                        <a:pt x="39588" y="11531"/>
                      </a:moveTo>
                      <a:cubicBezTo>
                        <a:pt x="35631" y="17799"/>
                        <a:pt x="28737" y="21599"/>
                        <a:pt x="21325" y="21600"/>
                      </a:cubicBezTo>
                      <a:cubicBezTo>
                        <a:pt x="10721" y="21600"/>
                        <a:pt x="1686" y="13903"/>
                        <a:pt x="-1" y="3435"/>
                      </a:cubicBezTo>
                      <a:lnTo>
                        <a:pt x="2132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0" name="Arc 121"/>
                <p:cNvSpPr>
                  <a:spLocks noChangeAspect="1"/>
                </p:cNvSpPr>
                <p:nvPr/>
              </p:nvSpPr>
              <p:spPr bwMode="auto">
                <a:xfrm>
                  <a:off x="2015" y="2355"/>
                  <a:ext cx="306" cy="240"/>
                </a:xfrm>
                <a:custGeom>
                  <a:avLst/>
                  <a:gdLst>
                    <a:gd name="T0" fmla="*/ 0 w 26097"/>
                    <a:gd name="T1" fmla="*/ 0 h 32694"/>
                    <a:gd name="T2" fmla="*/ 0 w 26097"/>
                    <a:gd name="T3" fmla="*/ 0 h 32694"/>
                    <a:gd name="T4" fmla="*/ 0 w 26097"/>
                    <a:gd name="T5" fmla="*/ 0 h 32694"/>
                    <a:gd name="T6" fmla="*/ 0 60000 65536"/>
                    <a:gd name="T7" fmla="*/ 0 60000 65536"/>
                    <a:gd name="T8" fmla="*/ 0 60000 65536"/>
                    <a:gd name="T9" fmla="*/ 0 w 26097"/>
                    <a:gd name="T10" fmla="*/ 0 h 32694"/>
                    <a:gd name="T11" fmla="*/ 26097 w 26097"/>
                    <a:gd name="T12" fmla="*/ 32694 h 326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097" h="32694" fill="none" extrusionOk="0">
                      <a:moveTo>
                        <a:pt x="0" y="473"/>
                      </a:moveTo>
                      <a:cubicBezTo>
                        <a:pt x="1478" y="158"/>
                        <a:pt x="2985" y="-1"/>
                        <a:pt x="4497" y="0"/>
                      </a:cubicBezTo>
                      <a:cubicBezTo>
                        <a:pt x="16426" y="0"/>
                        <a:pt x="26097" y="9670"/>
                        <a:pt x="26097" y="21600"/>
                      </a:cubicBezTo>
                      <a:cubicBezTo>
                        <a:pt x="26097" y="25507"/>
                        <a:pt x="25037" y="29341"/>
                        <a:pt x="23030" y="32694"/>
                      </a:cubicBezTo>
                    </a:path>
                    <a:path w="26097" h="32694" stroke="0" extrusionOk="0">
                      <a:moveTo>
                        <a:pt x="0" y="473"/>
                      </a:moveTo>
                      <a:cubicBezTo>
                        <a:pt x="1478" y="158"/>
                        <a:pt x="2985" y="-1"/>
                        <a:pt x="4497" y="0"/>
                      </a:cubicBezTo>
                      <a:cubicBezTo>
                        <a:pt x="16426" y="0"/>
                        <a:pt x="26097" y="9670"/>
                        <a:pt x="26097" y="21600"/>
                      </a:cubicBezTo>
                      <a:cubicBezTo>
                        <a:pt x="26097" y="25507"/>
                        <a:pt x="25037" y="29341"/>
                        <a:pt x="23030" y="32694"/>
                      </a:cubicBezTo>
                      <a:lnTo>
                        <a:pt x="4497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1" name="Arc 122"/>
                <p:cNvSpPr>
                  <a:spLocks noChangeAspect="1"/>
                </p:cNvSpPr>
                <p:nvPr/>
              </p:nvSpPr>
              <p:spPr bwMode="auto">
                <a:xfrm>
                  <a:off x="2105" y="2586"/>
                  <a:ext cx="284" cy="235"/>
                </a:xfrm>
                <a:custGeom>
                  <a:avLst/>
                  <a:gdLst>
                    <a:gd name="T0" fmla="*/ 0 w 21600"/>
                    <a:gd name="T1" fmla="*/ 0 h 29593"/>
                    <a:gd name="T2" fmla="*/ 0 w 21600"/>
                    <a:gd name="T3" fmla="*/ 0 h 29593"/>
                    <a:gd name="T4" fmla="*/ 0 w 21600"/>
                    <a:gd name="T5" fmla="*/ 0 h 2959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9593"/>
                    <a:gd name="T11" fmla="*/ 21600 w 21600"/>
                    <a:gd name="T12" fmla="*/ 29593 h 2959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9593" fill="none" extrusionOk="0">
                      <a:moveTo>
                        <a:pt x="13253" y="-1"/>
                      </a:moveTo>
                      <a:cubicBezTo>
                        <a:pt x="18519" y="4091"/>
                        <a:pt x="21600" y="10386"/>
                        <a:pt x="21600" y="17056"/>
                      </a:cubicBezTo>
                      <a:cubicBezTo>
                        <a:pt x="21600" y="21550"/>
                        <a:pt x="20197" y="25933"/>
                        <a:pt x="17589" y="29593"/>
                      </a:cubicBezTo>
                    </a:path>
                    <a:path w="21600" h="29593" stroke="0" extrusionOk="0">
                      <a:moveTo>
                        <a:pt x="13253" y="-1"/>
                      </a:moveTo>
                      <a:cubicBezTo>
                        <a:pt x="18519" y="4091"/>
                        <a:pt x="21600" y="10386"/>
                        <a:pt x="21600" y="17056"/>
                      </a:cubicBezTo>
                      <a:cubicBezTo>
                        <a:pt x="21600" y="21550"/>
                        <a:pt x="20197" y="25933"/>
                        <a:pt x="17589" y="29593"/>
                      </a:cubicBezTo>
                      <a:lnTo>
                        <a:pt x="0" y="1705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86052" name="Arc 123"/>
                <p:cNvSpPr>
                  <a:spLocks noChangeAspect="1"/>
                </p:cNvSpPr>
                <p:nvPr/>
              </p:nvSpPr>
              <p:spPr bwMode="auto">
                <a:xfrm>
                  <a:off x="2002" y="2816"/>
                  <a:ext cx="345" cy="332"/>
                </a:xfrm>
                <a:custGeom>
                  <a:avLst/>
                  <a:gdLst>
                    <a:gd name="T0" fmla="*/ 0 w 28374"/>
                    <a:gd name="T1" fmla="*/ 0 h 28723"/>
                    <a:gd name="T2" fmla="*/ 0 w 28374"/>
                    <a:gd name="T3" fmla="*/ 0 h 28723"/>
                    <a:gd name="T4" fmla="*/ 0 w 28374"/>
                    <a:gd name="T5" fmla="*/ 0 h 28723"/>
                    <a:gd name="T6" fmla="*/ 0 60000 65536"/>
                    <a:gd name="T7" fmla="*/ 0 60000 65536"/>
                    <a:gd name="T8" fmla="*/ 0 60000 65536"/>
                    <a:gd name="T9" fmla="*/ 0 w 28374"/>
                    <a:gd name="T10" fmla="*/ 0 h 28723"/>
                    <a:gd name="T11" fmla="*/ 28374 w 28374"/>
                    <a:gd name="T12" fmla="*/ 28723 h 2872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374" h="28723" fill="none" extrusionOk="0">
                      <a:moveTo>
                        <a:pt x="27165" y="0"/>
                      </a:moveTo>
                      <a:cubicBezTo>
                        <a:pt x="27965" y="2289"/>
                        <a:pt x="28374" y="4697"/>
                        <a:pt x="28374" y="7123"/>
                      </a:cubicBezTo>
                      <a:cubicBezTo>
                        <a:pt x="28374" y="19052"/>
                        <a:pt x="18703" y="28723"/>
                        <a:pt x="6774" y="28723"/>
                      </a:cubicBezTo>
                      <a:cubicBezTo>
                        <a:pt x="4472" y="28723"/>
                        <a:pt x="2185" y="28355"/>
                        <a:pt x="-1" y="27633"/>
                      </a:cubicBezTo>
                    </a:path>
                    <a:path w="28374" h="28723" stroke="0" extrusionOk="0">
                      <a:moveTo>
                        <a:pt x="27165" y="0"/>
                      </a:moveTo>
                      <a:cubicBezTo>
                        <a:pt x="27965" y="2289"/>
                        <a:pt x="28374" y="4697"/>
                        <a:pt x="28374" y="7123"/>
                      </a:cubicBezTo>
                      <a:cubicBezTo>
                        <a:pt x="28374" y="19052"/>
                        <a:pt x="18703" y="28723"/>
                        <a:pt x="6774" y="28723"/>
                      </a:cubicBezTo>
                      <a:cubicBezTo>
                        <a:pt x="4472" y="28723"/>
                        <a:pt x="2185" y="28355"/>
                        <a:pt x="-1" y="27633"/>
                      </a:cubicBezTo>
                      <a:lnTo>
                        <a:pt x="6774" y="7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6C8F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</p:grpSp>
        <p:pic>
          <p:nvPicPr>
            <p:cNvPr id="86038" name="Picture 12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" y="3112"/>
              <a:ext cx="21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9" name="Line 125"/>
            <p:cNvSpPr>
              <a:spLocks noChangeAspect="1" noChangeShapeType="1"/>
            </p:cNvSpPr>
            <p:nvPr/>
          </p:nvSpPr>
          <p:spPr bwMode="auto">
            <a:xfrm>
              <a:off x="1501" y="3284"/>
              <a:ext cx="279" cy="0"/>
            </a:xfrm>
            <a:prstGeom prst="line">
              <a:avLst/>
            </a:prstGeom>
            <a:noFill/>
            <a:ln w="76200">
              <a:solidFill>
                <a:srgbClr val="FF0033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6040" name="Picture 12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" y="3112"/>
              <a:ext cx="43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" name="Anten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375" y="4319283"/>
            <a:ext cx="1265078" cy="253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41480" y="5833234"/>
            <a:ext cx="1369150" cy="103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Satellieten" descr="D:\georges\edu\varia\GPSsatellit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9889" y="2772795"/>
            <a:ext cx="1859584" cy="1859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TV" descr="x32gvNag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830" y="3292967"/>
            <a:ext cx="1393792" cy="1359396"/>
          </a:xfrm>
          <a:prstGeom prst="rect">
            <a:avLst/>
          </a:prstGeom>
        </p:spPr>
      </p:pic>
      <p:grpSp>
        <p:nvGrpSpPr>
          <p:cNvPr id="10" name="Group 23"/>
          <p:cNvGrpSpPr>
            <a:grpSpLocks noChangeAspect="1"/>
          </p:cNvGrpSpPr>
          <p:nvPr/>
        </p:nvGrpSpPr>
        <p:grpSpPr bwMode="auto">
          <a:xfrm>
            <a:off x="6701792" y="3438109"/>
            <a:ext cx="2293634" cy="1426618"/>
            <a:chOff x="-413993" y="3613354"/>
            <a:chExt cx="4757393" cy="2960267"/>
          </a:xfrm>
        </p:grpSpPr>
        <p:pic>
          <p:nvPicPr>
            <p:cNvPr id="87" name="Picture 3"/>
            <p:cNvPicPr>
              <a:picLocks noChangeArrowheads="1"/>
            </p:cNvPicPr>
            <p:nvPr/>
          </p:nvPicPr>
          <p:blipFill>
            <a:blip r:embed="rId12" cstate="print"/>
            <a:srcRect l="11911" t="10112" r="4745" b="13460"/>
            <a:stretch>
              <a:fillRect/>
            </a:stretch>
          </p:blipFill>
          <p:spPr bwMode="auto">
            <a:xfrm>
              <a:off x="533400" y="3746500"/>
              <a:ext cx="3810000" cy="23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10"/>
            <p:cNvSpPr txBox="1">
              <a:spLocks noChangeArrowheads="1"/>
            </p:cNvSpPr>
            <p:nvPr/>
          </p:nvSpPr>
          <p:spPr bwMode="auto">
            <a:xfrm>
              <a:off x="1472730" y="5743383"/>
              <a:ext cx="1942411" cy="830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3399FF"/>
                  </a:solidFill>
                  <a:latin typeface="Times New Roman" pitchFamily="18" charset="0"/>
                </a:rPr>
                <a:t>f</a:t>
              </a:r>
              <a:r>
                <a:rPr lang="pl-PL" baseline="-25000" dirty="0">
                  <a:solidFill>
                    <a:srgbClr val="3399FF"/>
                  </a:solidFill>
                  <a:latin typeface="Times New Roman" pitchFamily="18" charset="0"/>
                </a:rPr>
                <a:t>m</a:t>
              </a:r>
              <a:r>
                <a:rPr lang="pl-PL" dirty="0">
                  <a:solidFill>
                    <a:srgbClr val="3399FF"/>
                  </a:solidFill>
                  <a:latin typeface="Times New Roman" pitchFamily="18" charset="0"/>
                </a:rPr>
                <a:t> [</a:t>
              </a:r>
              <a:r>
                <a:rPr lang="pl-PL" dirty="0" smtClean="0">
                  <a:solidFill>
                    <a:srgbClr val="3399FF"/>
                  </a:solidFill>
                  <a:latin typeface="Times New Roman" pitchFamily="18" charset="0"/>
                </a:rPr>
                <a:t>Hz</a:t>
              </a:r>
              <a:r>
                <a:rPr lang="en-GB" dirty="0" smtClean="0">
                  <a:solidFill>
                    <a:srgbClr val="3399FF"/>
                  </a:solidFill>
                  <a:latin typeface="Times New Roman" pitchFamily="18" charset="0"/>
                </a:rPr>
                <a:t>]</a:t>
              </a:r>
              <a:endParaRPr lang="en-US" dirty="0">
                <a:solidFill>
                  <a:srgbClr val="3399FF"/>
                </a:solidFill>
                <a:latin typeface="Times New Roman" pitchFamily="18" charset="0"/>
              </a:endParaRPr>
            </a:p>
          </p:txBody>
        </p:sp>
        <p:sp>
          <p:nvSpPr>
            <p:cNvPr id="89" name="Text Box 12"/>
            <p:cNvSpPr txBox="1">
              <a:spLocks noChangeArrowheads="1"/>
            </p:cNvSpPr>
            <p:nvPr/>
          </p:nvSpPr>
          <p:spPr bwMode="auto">
            <a:xfrm rot="10800000">
              <a:off x="-413993" y="3613354"/>
              <a:ext cx="1021412" cy="2537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r>
                <a:rPr lang="pl-PL" sz="1400" dirty="0">
                  <a:solidFill>
                    <a:srgbClr val="3399FF"/>
                  </a:solidFill>
                  <a:latin typeface="Times New Roman" pitchFamily="18" charset="0"/>
                </a:rPr>
                <a:t>B</a:t>
              </a:r>
              <a:r>
                <a:rPr lang="pl-PL" sz="1400" baseline="-25000" dirty="0">
                  <a:solidFill>
                    <a:srgbClr val="3399FF"/>
                  </a:solidFill>
                  <a:latin typeface="Times New Roman" pitchFamily="18" charset="0"/>
                </a:rPr>
                <a:t>2,carrier</a:t>
              </a:r>
              <a:r>
                <a:rPr lang="pl-PL" sz="1400" dirty="0">
                  <a:solidFill>
                    <a:srgbClr val="3399FF"/>
                  </a:solidFill>
                  <a:latin typeface="Times New Roman" pitchFamily="18" charset="0"/>
                </a:rPr>
                <a:t> </a:t>
              </a:r>
              <a:r>
                <a:rPr lang="pl-PL" dirty="0">
                  <a:solidFill>
                    <a:srgbClr val="3399FF"/>
                  </a:solidFill>
                  <a:latin typeface="Times New Roman" pitchFamily="18" charset="0"/>
                </a:rPr>
                <a:t>[</a:t>
              </a:r>
              <a:r>
                <a:rPr lang="pl-PL" sz="1400" dirty="0">
                  <a:solidFill>
                    <a:srgbClr val="3399FF"/>
                  </a:solidFill>
                  <a:latin typeface="Times New Roman" pitchFamily="18" charset="0"/>
                </a:rPr>
                <a:t>dBm]</a:t>
              </a:r>
              <a:endParaRPr lang="en-US" sz="1400" dirty="0">
                <a:solidFill>
                  <a:srgbClr val="3399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86025" name="Picture 131" descr="L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114664" y="4541577"/>
            <a:ext cx="1752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iP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5">
                    <a14:imgEffect>
                      <a14:backgroundRemoval t="0" b="100000" l="2667" r="10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154" y="5701399"/>
            <a:ext cx="1406805" cy="115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931</Words>
  <Application>Microsoft Macintosh PowerPoint</Application>
  <PresentationFormat>Diavoorstelling (4:3)</PresentationFormat>
  <Paragraphs>150</Paragraphs>
  <Slides>17</Slides>
  <Notes>5</Notes>
  <HiddenSlides>0</HiddenSlides>
  <MMClips>1</MMClips>
  <ScaleCrop>false</ScaleCrop>
  <HeadingPairs>
    <vt:vector size="6" baseType="variant">
      <vt:variant>
        <vt:lpstr>Ontwerpsjabloon</vt:lpstr>
      </vt:variant>
      <vt:variant>
        <vt:i4>2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Default Design</vt:lpstr>
      <vt:lpstr>1_Default Design</vt:lpstr>
      <vt:lpstr>Designer Drawing</vt:lpstr>
      <vt:lpstr>Document</vt:lpstr>
      <vt:lpstr>Photo Editor Photo</vt:lpstr>
      <vt:lpstr>Dia 1</vt:lpstr>
      <vt:lpstr>Dia 2</vt:lpstr>
      <vt:lpstr>Dia 3</vt:lpstr>
      <vt:lpstr>Department of Electrical Engineering - ESAT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</vt:vector>
  </TitlesOfParts>
  <Manager/>
  <Company>ᕒ 蓕쿘j銘뿿뷀a㴰蓕쿘ᕒ盼뿿붰</Company>
  <LinksUpToDate>false</LinksUpToDate>
  <SharedDoc>false</SharedDoc>
  <HyperlinkBase/>
  <HyperlinksChanged>false</HyperlinksChanged>
  <AppVersion>12.0257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michiel steyaert</dc:creator>
  <cp:keywords/>
  <dc:description/>
  <cp:lastModifiedBy>Joos Vandewalle</cp:lastModifiedBy>
  <cp:revision>133</cp:revision>
  <cp:lastPrinted>2011-08-30T13:09:09Z</cp:lastPrinted>
  <dcterms:created xsi:type="dcterms:W3CDTF">2011-09-16T10:32:54Z</dcterms:created>
  <dcterms:modified xsi:type="dcterms:W3CDTF">2011-09-16T10:44:23Z</dcterms:modified>
  <cp:category/>
</cp:coreProperties>
</file>