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7" r:id="rId3"/>
  </p:sldMasterIdLst>
  <p:notesMasterIdLst>
    <p:notesMasterId r:id="rId30"/>
  </p:notesMasterIdLst>
  <p:handoutMasterIdLst>
    <p:handoutMasterId r:id="rId31"/>
  </p:handoutMasterIdLst>
  <p:sldIdLst>
    <p:sldId id="278" r:id="rId4"/>
    <p:sldId id="400" r:id="rId5"/>
    <p:sldId id="401" r:id="rId6"/>
    <p:sldId id="402" r:id="rId7"/>
    <p:sldId id="403" r:id="rId8"/>
    <p:sldId id="404" r:id="rId9"/>
    <p:sldId id="405" r:id="rId10"/>
    <p:sldId id="384" r:id="rId11"/>
    <p:sldId id="387" r:id="rId12"/>
    <p:sldId id="386" r:id="rId13"/>
    <p:sldId id="388" r:id="rId14"/>
    <p:sldId id="389" r:id="rId15"/>
    <p:sldId id="390" r:id="rId16"/>
    <p:sldId id="406" r:id="rId17"/>
    <p:sldId id="409" r:id="rId18"/>
    <p:sldId id="410" r:id="rId19"/>
    <p:sldId id="336" r:id="rId20"/>
    <p:sldId id="337" r:id="rId21"/>
    <p:sldId id="411" r:id="rId22"/>
    <p:sldId id="412" r:id="rId23"/>
    <p:sldId id="413" r:id="rId24"/>
    <p:sldId id="414" r:id="rId25"/>
    <p:sldId id="416" r:id="rId26"/>
    <p:sldId id="415" r:id="rId27"/>
    <p:sldId id="418" r:id="rId28"/>
    <p:sldId id="419" r:id="rId29"/>
  </p:sldIdLst>
  <p:sldSz cx="9144000" cy="6858000" type="screen4x3"/>
  <p:notesSz cx="6997700" cy="9283700"/>
  <p:defaultTextStyle>
    <a:defPPr>
      <a:defRPr lang="nl-NL"/>
    </a:defPPr>
    <a:lvl1pPr algn="l" rtl="0" fontAlgn="base">
      <a:spcBef>
        <a:spcPct val="0"/>
      </a:spcBef>
      <a:spcAft>
        <a:spcPct val="0"/>
      </a:spcAft>
      <a:defRPr sz="2400" kern="1200">
        <a:solidFill>
          <a:schemeClr val="bg1"/>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da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2B52"/>
    <a:srgbClr val="158CAF"/>
    <a:srgbClr val="005E77"/>
    <a:srgbClr val="036E8A"/>
    <a:srgbClr val="E68247"/>
    <a:srgbClr val="EE2B74"/>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5064" autoAdjust="0"/>
  </p:normalViewPr>
  <p:slideViewPr>
    <p:cSldViewPr>
      <p:cViewPr varScale="1">
        <p:scale>
          <a:sx n="74" d="100"/>
          <a:sy n="74" d="100"/>
        </p:scale>
        <p:origin x="-468"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06/relationships/legacyDocTextInfo" Target="legacyDocTextInfo.bin"/><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5123" name="Rectangle 3"/>
          <p:cNvSpPr>
            <a:spLocks noGrp="1" noChangeArrowheads="1"/>
          </p:cNvSpPr>
          <p:nvPr>
            <p:ph type="dt" sz="quarter" idx="1"/>
          </p:nvPr>
        </p:nvSpPr>
        <p:spPr bwMode="auto">
          <a:xfrm>
            <a:off x="396240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mn-cs"/>
              </a:defRPr>
            </a:lvl1pPr>
          </a:lstStyle>
          <a:p>
            <a:pPr>
              <a:defRPr/>
            </a:pPr>
            <a:endParaRPr lang="nl-NL"/>
          </a:p>
        </p:txBody>
      </p:sp>
      <p:sp>
        <p:nvSpPr>
          <p:cNvPr id="5124" name="Rectangle 4"/>
          <p:cNvSpPr>
            <a:spLocks noGrp="1" noChangeArrowheads="1"/>
          </p:cNvSpPr>
          <p:nvPr>
            <p:ph type="ftr" sz="quarter" idx="2"/>
          </p:nvPr>
        </p:nvSpPr>
        <p:spPr bwMode="auto">
          <a:xfrm>
            <a:off x="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5125" name="Rectangle 5"/>
          <p:cNvSpPr>
            <a:spLocks noGrp="1" noChangeArrowheads="1"/>
          </p:cNvSpPr>
          <p:nvPr>
            <p:ph type="sldNum" sz="quarter" idx="3"/>
          </p:nvPr>
        </p:nvSpPr>
        <p:spPr bwMode="auto">
          <a:xfrm>
            <a:off x="396240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mn-cs"/>
              </a:defRPr>
            </a:lvl1pPr>
          </a:lstStyle>
          <a:p>
            <a:pPr>
              <a:defRPr/>
            </a:pPr>
            <a:fld id="{5B1BF44B-95ED-415C-9BA2-C5EF3AB26E02}"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4099" name="Rectangle 3"/>
          <p:cNvSpPr>
            <a:spLocks noGrp="1" noChangeArrowheads="1"/>
          </p:cNvSpPr>
          <p:nvPr>
            <p:ph type="dt" idx="1"/>
          </p:nvPr>
        </p:nvSpPr>
        <p:spPr bwMode="auto">
          <a:xfrm>
            <a:off x="396240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mn-cs"/>
              </a:defRPr>
            </a:lvl1pPr>
          </a:lstStyle>
          <a:p>
            <a:pPr>
              <a:defRPr/>
            </a:pPr>
            <a:endParaRPr lang="nl-NL"/>
          </a:p>
        </p:txBody>
      </p:sp>
      <p:sp>
        <p:nvSpPr>
          <p:cNvPr id="26628" name="Rectangle 4"/>
          <p:cNvSpPr>
            <a:spLocks noGrp="1" noRot="1" noChangeAspec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08488"/>
            <a:ext cx="5597525"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102"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4103"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mn-cs"/>
              </a:defRPr>
            </a:lvl1pPr>
          </a:lstStyle>
          <a:p>
            <a:pPr>
              <a:defRPr/>
            </a:pPr>
            <a:fld id="{0ED136BA-79B0-48F1-BECB-6812CF6ADCFF}"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dirty="0" smtClean="0"/>
              <a:t>status </a:t>
            </a:r>
            <a:r>
              <a:rPr lang="en-US" dirty="0" err="1" smtClean="0"/>
              <a:t>presens</a:t>
            </a:r>
            <a:r>
              <a:rPr lang="en-US" dirty="0" smtClean="0"/>
              <a:t> </a:t>
            </a:r>
            <a:r>
              <a:rPr lang="en-US" dirty="0" err="1" smtClean="0"/>
              <a:t>geeft</a:t>
            </a:r>
            <a:r>
              <a:rPr lang="en-US" dirty="0" smtClean="0"/>
              <a:t> over de </a:t>
            </a:r>
            <a:r>
              <a:rPr lang="en-US" dirty="0" err="1" smtClean="0"/>
              <a:t>huidige</a:t>
            </a:r>
            <a:r>
              <a:rPr lang="en-US" dirty="0" smtClean="0"/>
              <a:t> "</a:t>
            </a:r>
            <a:r>
              <a:rPr lang="en-US" dirty="0" err="1" smtClean="0"/>
              <a:t>diversiteitsstatus</a:t>
            </a:r>
            <a:r>
              <a:rPr lang="en-US" dirty="0" smtClean="0"/>
              <a:t>“: </a:t>
            </a:r>
            <a:r>
              <a:rPr lang="en-US" dirty="0" err="1" smtClean="0"/>
              <a:t>bv</a:t>
            </a:r>
            <a:r>
              <a:rPr lang="en-US" dirty="0" smtClean="0"/>
              <a:t> </a:t>
            </a:r>
            <a:r>
              <a:rPr lang="en-US" dirty="0" err="1" smtClean="0"/>
              <a:t>evolutie</a:t>
            </a:r>
            <a:r>
              <a:rPr lang="en-US" dirty="0" smtClean="0"/>
              <a:t> van de </a:t>
            </a:r>
            <a:r>
              <a:rPr lang="en-US" dirty="0" err="1" smtClean="0"/>
              <a:t>benoemingen</a:t>
            </a:r>
            <a:r>
              <a:rPr lang="en-US" dirty="0" smtClean="0"/>
              <a:t> van </a:t>
            </a:r>
            <a:r>
              <a:rPr lang="en-US" dirty="0" err="1" smtClean="0"/>
              <a:t>vrouwen</a:t>
            </a:r>
            <a:r>
              <a:rPr lang="en-US" dirty="0" smtClean="0"/>
              <a:t> in de </a:t>
            </a:r>
            <a:r>
              <a:rPr lang="en-US" dirty="0" err="1" smtClean="0"/>
              <a:t>academische</a:t>
            </a:r>
            <a:r>
              <a:rPr lang="en-US" dirty="0" smtClean="0"/>
              <a:t> tracks (</a:t>
            </a:r>
            <a:r>
              <a:rPr lang="en-US" dirty="0" err="1" smtClean="0"/>
              <a:t>ook</a:t>
            </a:r>
            <a:r>
              <a:rPr lang="en-US" dirty="0" smtClean="0"/>
              <a:t> </a:t>
            </a:r>
            <a:r>
              <a:rPr lang="en-US" dirty="0" err="1" smtClean="0"/>
              <a:t>bv</a:t>
            </a:r>
            <a:r>
              <a:rPr lang="en-US" dirty="0" smtClean="0"/>
              <a:t> </a:t>
            </a:r>
            <a:r>
              <a:rPr lang="en-US" dirty="0" err="1" smtClean="0"/>
              <a:t>verleden</a:t>
            </a:r>
            <a:r>
              <a:rPr lang="en-US" dirty="0" smtClean="0"/>
              <a:t> </a:t>
            </a:r>
            <a:r>
              <a:rPr lang="en-US" dirty="0" err="1" smtClean="0"/>
              <a:t>jaar</a:t>
            </a:r>
            <a:r>
              <a:rPr lang="en-US" dirty="0" smtClean="0"/>
              <a:t> in de </a:t>
            </a:r>
            <a:r>
              <a:rPr lang="en-US" dirty="0" err="1" smtClean="0"/>
              <a:t>docenten</a:t>
            </a:r>
            <a:r>
              <a:rPr lang="en-US" dirty="0" smtClean="0"/>
              <a:t> en </a:t>
            </a:r>
            <a:r>
              <a:rPr lang="en-US" dirty="0" err="1" smtClean="0"/>
              <a:t>hoofddocenten</a:t>
            </a:r>
            <a:r>
              <a:rPr lang="en-US" dirty="0" smtClean="0"/>
              <a:t> </a:t>
            </a:r>
            <a:r>
              <a:rPr lang="en-US" dirty="0" err="1" smtClean="0"/>
              <a:t>graden</a:t>
            </a:r>
            <a:r>
              <a:rPr lang="en-US" dirty="0" smtClean="0"/>
              <a:t> </a:t>
            </a:r>
            <a:r>
              <a:rPr lang="en-US" dirty="0" err="1" smtClean="0"/>
              <a:t>omdat</a:t>
            </a:r>
            <a:r>
              <a:rPr lang="en-US" dirty="0" smtClean="0"/>
              <a:t> </a:t>
            </a:r>
            <a:r>
              <a:rPr lang="en-US" dirty="0" err="1" smtClean="0"/>
              <a:t>er</a:t>
            </a:r>
            <a:r>
              <a:rPr lang="en-US" dirty="0" smtClean="0"/>
              <a:t> </a:t>
            </a:r>
            <a:r>
              <a:rPr lang="en-US" dirty="0" err="1" smtClean="0"/>
              <a:t>daar</a:t>
            </a:r>
            <a:r>
              <a:rPr lang="en-US" dirty="0" smtClean="0"/>
              <a:t> -</a:t>
            </a:r>
            <a:r>
              <a:rPr lang="en-US" dirty="0" err="1" smtClean="0"/>
              <a:t>dacht</a:t>
            </a:r>
            <a:r>
              <a:rPr lang="en-US" dirty="0" smtClean="0"/>
              <a:t> </a:t>
            </a:r>
            <a:r>
              <a:rPr lang="en-US" dirty="0" err="1" smtClean="0"/>
              <a:t>ik</a:t>
            </a:r>
            <a:r>
              <a:rPr lang="en-US" dirty="0" smtClean="0"/>
              <a:t>- </a:t>
            </a:r>
            <a:r>
              <a:rPr lang="en-US" dirty="0" err="1" smtClean="0"/>
              <a:t>ook</a:t>
            </a:r>
            <a:r>
              <a:rPr lang="en-US" dirty="0" smtClean="0"/>
              <a:t> </a:t>
            </a:r>
            <a:r>
              <a:rPr lang="en-US" dirty="0" err="1" smtClean="0"/>
              <a:t>een</a:t>
            </a:r>
            <a:r>
              <a:rPr lang="en-US" dirty="0" smtClean="0"/>
              <a:t> </a:t>
            </a:r>
            <a:r>
              <a:rPr lang="en-US" dirty="0" err="1" smtClean="0"/>
              <a:t>duidelijke</a:t>
            </a:r>
            <a:r>
              <a:rPr lang="en-US" dirty="0" smtClean="0"/>
              <a:t> </a:t>
            </a:r>
            <a:r>
              <a:rPr lang="en-US" dirty="0" err="1" smtClean="0"/>
              <a:t>stijging</a:t>
            </a:r>
            <a:r>
              <a:rPr lang="en-US" dirty="0" smtClean="0"/>
              <a:t> was, </a:t>
            </a:r>
            <a:r>
              <a:rPr lang="en-US" dirty="0" err="1" smtClean="0"/>
              <a:t>aantal</a:t>
            </a:r>
            <a:r>
              <a:rPr lang="en-US" dirty="0" smtClean="0"/>
              <a:t> </a:t>
            </a:r>
            <a:r>
              <a:rPr lang="en-US" dirty="0" err="1" smtClean="0"/>
              <a:t>studenten</a:t>
            </a:r>
            <a:r>
              <a:rPr lang="en-US" dirty="0" smtClean="0"/>
              <a:t> met handicap (is </a:t>
            </a:r>
            <a:r>
              <a:rPr lang="en-US" dirty="0" err="1" smtClean="0"/>
              <a:t>duidelijk</a:t>
            </a:r>
            <a:r>
              <a:rPr lang="en-US" dirty="0" smtClean="0"/>
              <a:t>) , </a:t>
            </a:r>
            <a:r>
              <a:rPr lang="en-US" dirty="0" err="1" smtClean="0"/>
              <a:t>aantal</a:t>
            </a:r>
            <a:r>
              <a:rPr lang="en-US" dirty="0" smtClean="0"/>
              <a:t> </a:t>
            </a:r>
            <a:r>
              <a:rPr lang="en-US" dirty="0" err="1" smtClean="0"/>
              <a:t>allochtonen</a:t>
            </a:r>
            <a:r>
              <a:rPr lang="en-US" dirty="0" smtClean="0"/>
              <a:t> (in die mate </a:t>
            </a:r>
            <a:r>
              <a:rPr lang="en-US" dirty="0" err="1" smtClean="0"/>
              <a:t>dat</a:t>
            </a:r>
            <a:r>
              <a:rPr lang="en-US" dirty="0" smtClean="0"/>
              <a:t> </a:t>
            </a:r>
            <a:r>
              <a:rPr lang="en-US" dirty="0" err="1" smtClean="0"/>
              <a:t>ze</a:t>
            </a:r>
            <a:r>
              <a:rPr lang="en-US" dirty="0" smtClean="0"/>
              <a:t> </a:t>
            </a:r>
            <a:r>
              <a:rPr lang="en-US" dirty="0" err="1" smtClean="0"/>
              <a:t>kunnen</a:t>
            </a:r>
            <a:r>
              <a:rPr lang="en-US" dirty="0" smtClean="0"/>
              <a:t> </a:t>
            </a:r>
            <a:r>
              <a:rPr lang="en-US" dirty="0" err="1" smtClean="0"/>
              <a:t>gemeten</a:t>
            </a:r>
            <a:r>
              <a:rPr lang="en-US" dirty="0" smtClean="0"/>
              <a:t> of </a:t>
            </a:r>
            <a:r>
              <a:rPr lang="en-US" dirty="0" err="1" smtClean="0"/>
              <a:t>verondersteld</a:t>
            </a:r>
            <a:r>
              <a:rPr lang="en-US" dirty="0" smtClean="0"/>
              <a:t> </a:t>
            </a:r>
            <a:r>
              <a:rPr lang="en-US" dirty="0" err="1" smtClean="0"/>
              <a:t>worden</a:t>
            </a:r>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1F3E66-2C49-4244-9A4A-E784B73C98C6}" type="slidenum">
              <a:rPr lang="en-GB"/>
              <a:pPr>
                <a:defRPr/>
              </a:pPr>
              <a:t>20</a:t>
            </a:fld>
            <a:endParaRPr lang="en-GB"/>
          </a:p>
        </p:txBody>
      </p:sp>
      <p:sp>
        <p:nvSpPr>
          <p:cNvPr id="52227" name="Text Box 1"/>
          <p:cNvSpPr txBox="1">
            <a:spLocks noChangeArrowheads="1"/>
          </p:cNvSpPr>
          <p:nvPr/>
        </p:nvSpPr>
        <p:spPr bwMode="auto">
          <a:xfrm>
            <a:off x="1023938" y="704850"/>
            <a:ext cx="4948237" cy="3481388"/>
          </a:xfrm>
          <a:prstGeom prst="rect">
            <a:avLst/>
          </a:prstGeom>
          <a:solidFill>
            <a:srgbClr val="FFFFFF"/>
          </a:solidFill>
          <a:ln w="9525">
            <a:solidFill>
              <a:srgbClr val="000000"/>
            </a:solidFill>
            <a:miter lim="800000"/>
            <a:headEnd/>
            <a:tailEnd/>
          </a:ln>
        </p:spPr>
        <p:txBody>
          <a:bodyPr wrap="none" lIns="81564" tIns="40782" rIns="81564" bIns="40782" anchor="ctr"/>
          <a:lstStyle/>
          <a:p>
            <a:endParaRPr lang="nl-BE"/>
          </a:p>
        </p:txBody>
      </p:sp>
      <p:sp>
        <p:nvSpPr>
          <p:cNvPr id="52228" name="Rectangle 2"/>
          <p:cNvSpPr>
            <a:spLocks noGrp="1" noChangeArrowheads="1"/>
          </p:cNvSpPr>
          <p:nvPr>
            <p:ph type="body"/>
          </p:nvPr>
        </p:nvSpPr>
        <p:spPr>
          <a:xfrm>
            <a:off x="700088" y="4410075"/>
            <a:ext cx="5595937" cy="4176713"/>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F0CFAD-060C-4C11-B0C1-2062F9798276}" type="slidenum">
              <a:rPr lang="en-GB"/>
              <a:pPr>
                <a:defRPr/>
              </a:pPr>
              <a:t>21</a:t>
            </a:fld>
            <a:endParaRPr lang="en-GB"/>
          </a:p>
        </p:txBody>
      </p:sp>
      <p:sp>
        <p:nvSpPr>
          <p:cNvPr id="54275" name="Text Box 2"/>
          <p:cNvSpPr txBox="1">
            <a:spLocks noChangeArrowheads="1"/>
          </p:cNvSpPr>
          <p:nvPr/>
        </p:nvSpPr>
        <p:spPr bwMode="auto">
          <a:xfrm>
            <a:off x="1023938" y="704850"/>
            <a:ext cx="4948237" cy="3481388"/>
          </a:xfrm>
          <a:prstGeom prst="rect">
            <a:avLst/>
          </a:prstGeom>
          <a:solidFill>
            <a:srgbClr val="FFFFFF"/>
          </a:solidFill>
          <a:ln w="9525">
            <a:solidFill>
              <a:srgbClr val="000000"/>
            </a:solidFill>
            <a:miter lim="800000"/>
            <a:headEnd/>
            <a:tailEnd/>
          </a:ln>
        </p:spPr>
        <p:txBody>
          <a:bodyPr wrap="none" lIns="81564" tIns="40782" rIns="81564" bIns="40782" anchor="ctr"/>
          <a:lstStyle/>
          <a:p>
            <a:endParaRPr lang="nl-BE"/>
          </a:p>
        </p:txBody>
      </p:sp>
      <p:sp>
        <p:nvSpPr>
          <p:cNvPr id="54276" name="Rectangle 3"/>
          <p:cNvSpPr>
            <a:spLocks noGrp="1" noChangeArrowheads="1"/>
          </p:cNvSpPr>
          <p:nvPr>
            <p:ph type="body"/>
          </p:nvPr>
        </p:nvSpPr>
        <p:spPr>
          <a:xfrm>
            <a:off x="700088" y="4410075"/>
            <a:ext cx="5595937" cy="4176713"/>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0" y="836613"/>
            <a:ext cx="9177338" cy="6021387"/>
          </a:xfrm>
          <a:prstGeom prst="rect">
            <a:avLst/>
          </a:prstGeom>
          <a:gradFill rotWithShape="1">
            <a:gsLst>
              <a:gs pos="0">
                <a:srgbClr val="158CAF"/>
              </a:gs>
              <a:gs pos="100000">
                <a:srgbClr val="158CAF">
                  <a:gamma/>
                  <a:shade val="46275"/>
                  <a:invGamma/>
                </a:srgbClr>
              </a:gs>
            </a:gsLst>
            <a:lin ang="0" scaled="1"/>
          </a:gradFill>
          <a:ln w="9525">
            <a:noFill/>
            <a:miter lim="800000"/>
            <a:headEnd/>
            <a:tailEnd/>
          </a:ln>
          <a:effectLst/>
        </p:spPr>
        <p:txBody>
          <a:bodyPr lIns="0" tIns="0" rIns="0" bIns="0"/>
          <a:lstStyle/>
          <a:p>
            <a:pPr>
              <a:spcBef>
                <a:spcPct val="50000"/>
              </a:spcBef>
              <a:defRPr/>
            </a:pPr>
            <a:endParaRPr lang="nl-BE" sz="1800">
              <a:solidFill>
                <a:schemeClr val="tx1"/>
              </a:solidFill>
              <a:cs typeface="+mn-cs"/>
            </a:endParaRPr>
          </a:p>
        </p:txBody>
      </p:sp>
      <p:pic>
        <p:nvPicPr>
          <p:cNvPr id="4" name="Picture 9" descr="KULLOGO_RGB 1CM_PSD"/>
          <p:cNvPicPr>
            <a:picLocks noChangeAspect="1" noChangeArrowheads="1"/>
          </p:cNvPicPr>
          <p:nvPr/>
        </p:nvPicPr>
        <p:blipFill>
          <a:blip r:embed="rId2" cstate="print"/>
          <a:srcRect/>
          <a:stretch>
            <a:fillRect/>
          </a:stretch>
        </p:blipFill>
        <p:spPr bwMode="auto">
          <a:xfrm>
            <a:off x="0" y="838200"/>
            <a:ext cx="2479675" cy="828675"/>
          </a:xfrm>
          <a:prstGeom prst="rect">
            <a:avLst/>
          </a:prstGeom>
          <a:noFill/>
          <a:ln w="9525">
            <a:noFill/>
            <a:miter lim="800000"/>
            <a:headEnd/>
            <a:tailEnd/>
          </a:ln>
        </p:spPr>
      </p:pic>
      <p:pic>
        <p:nvPicPr>
          <p:cNvPr id="5" name="Afbeelding 13" descr="HR_CORPORATE-versie3.png"/>
          <p:cNvPicPr>
            <a:picLocks noChangeAspect="1"/>
          </p:cNvPicPr>
          <p:nvPr/>
        </p:nvPicPr>
        <p:blipFill>
          <a:blip r:embed="rId3" cstate="print"/>
          <a:srcRect/>
          <a:stretch>
            <a:fillRect/>
          </a:stretch>
        </p:blipFill>
        <p:spPr bwMode="auto">
          <a:xfrm>
            <a:off x="539750" y="2160588"/>
            <a:ext cx="1597025" cy="3417887"/>
          </a:xfrm>
          <a:prstGeom prst="rect">
            <a:avLst/>
          </a:prstGeom>
          <a:noFill/>
          <a:ln w="9525">
            <a:noFill/>
            <a:miter lim="800000"/>
            <a:headEnd/>
            <a:tailEnd/>
          </a:ln>
        </p:spPr>
      </p:pic>
      <p:pic>
        <p:nvPicPr>
          <p:cNvPr id="6" name="Picture 14" descr="KULsedes_K_LOGO"/>
          <p:cNvPicPr>
            <a:picLocks noChangeAspect="1" noChangeArrowheads="1"/>
          </p:cNvPicPr>
          <p:nvPr/>
        </p:nvPicPr>
        <p:blipFill>
          <a:blip r:embed="rId4" cstate="print"/>
          <a:srcRect/>
          <a:stretch>
            <a:fillRect/>
          </a:stretch>
        </p:blipFill>
        <p:spPr bwMode="auto">
          <a:xfrm>
            <a:off x="4386263" y="115888"/>
            <a:ext cx="369887" cy="609600"/>
          </a:xfrm>
          <a:prstGeom prst="rect">
            <a:avLst/>
          </a:prstGeom>
          <a:noFill/>
          <a:ln w="9525">
            <a:noFill/>
            <a:miter lim="800000"/>
            <a:headEnd/>
            <a:tailEnd/>
          </a:ln>
        </p:spPr>
      </p:pic>
      <p:sp>
        <p:nvSpPr>
          <p:cNvPr id="38918" name="Rectangle 15"/>
          <p:cNvSpPr>
            <a:spLocks noGrp="1" noChangeArrowheads="1"/>
          </p:cNvSpPr>
          <p:nvPr>
            <p:ph type="ctrTitle"/>
          </p:nvPr>
        </p:nvSpPr>
        <p:spPr>
          <a:xfrm>
            <a:off x="3238500" y="2159000"/>
            <a:ext cx="5399088" cy="3238500"/>
          </a:xfrm>
        </p:spPr>
        <p:txBody>
          <a:bodyPr tIns="0" bIns="0" anchor="t"/>
          <a:lstStyle>
            <a:lvl1pPr>
              <a:defRPr smtClean="0"/>
            </a:lvl1pPr>
          </a:lstStyle>
          <a:p>
            <a:r>
              <a:rPr lang="nl-NL" smtClean="0"/>
              <a:t>Klik en typ de titel</a:t>
            </a:r>
          </a:p>
        </p:txBody>
      </p:sp>
      <p:sp>
        <p:nvSpPr>
          <p:cNvPr id="7" name="Rectangle 7"/>
          <p:cNvSpPr>
            <a:spLocks noGrp="1" noChangeArrowheads="1"/>
          </p:cNvSpPr>
          <p:nvPr>
            <p:ph type="dt" sz="half" idx="10"/>
          </p:nvPr>
        </p:nvSpPr>
        <p:spPr>
          <a:xfrm>
            <a:off x="3238500" y="6369050"/>
            <a:ext cx="1258888" cy="360363"/>
          </a:xfrm>
        </p:spPr>
        <p:txBody>
          <a:bodyPr/>
          <a:lstStyle>
            <a:lvl1pPr>
              <a:defRPr>
                <a:solidFill>
                  <a:schemeClr val="bg1"/>
                </a:solidFill>
              </a:defRPr>
            </a:lvl1pPr>
          </a:lstStyle>
          <a:p>
            <a:pPr>
              <a:defRPr/>
            </a:pPr>
            <a:fld id="{3F11742D-116C-4D33-A38A-8B7FDC4909E0}" type="datetimeFigureOut">
              <a:rPr lang="nl-NL"/>
              <a:pPr>
                <a:defRPr/>
              </a:pPr>
              <a:t>18-9-2011</a:t>
            </a:fld>
            <a:endParaRPr lang="nl-NL"/>
          </a:p>
        </p:txBody>
      </p:sp>
      <p:sp>
        <p:nvSpPr>
          <p:cNvPr id="8" name="Rectangle 15"/>
          <p:cNvSpPr>
            <a:spLocks noGrp="1" noChangeArrowheads="1"/>
          </p:cNvSpPr>
          <p:nvPr>
            <p:ph type="sldNum" sz="quarter" idx="11"/>
          </p:nvPr>
        </p:nvSpPr>
        <p:spPr>
          <a:xfrm>
            <a:off x="7556500" y="6369050"/>
            <a:ext cx="1079500" cy="360363"/>
          </a:xfrm>
        </p:spPr>
        <p:txBody>
          <a:bodyPr/>
          <a:lstStyle>
            <a:lvl1pPr eaLnBrk="0" hangingPunct="0">
              <a:spcBef>
                <a:spcPct val="20000"/>
              </a:spcBef>
              <a:defRPr>
                <a:solidFill>
                  <a:schemeClr val="bg1"/>
                </a:solidFill>
              </a:defRPr>
            </a:lvl1pPr>
          </a:lstStyle>
          <a:p>
            <a:pPr>
              <a:defRPr/>
            </a:pPr>
            <a:fld id="{4F4ADFDF-189D-436F-BE2E-58553909C04E}" type="slidenum">
              <a:rPr lang="nl-NL"/>
              <a:pPr>
                <a:defRPr/>
              </a:pPr>
              <a:t>‹nr.›</a:t>
            </a:fld>
            <a:endParaRPr lang="nl-NL"/>
          </a:p>
        </p:txBody>
      </p:sp>
      <p:sp>
        <p:nvSpPr>
          <p:cNvPr id="9" name="Rectangle 16"/>
          <p:cNvSpPr>
            <a:spLocks noGrp="1" noChangeArrowheads="1"/>
          </p:cNvSpPr>
          <p:nvPr>
            <p:ph type="ftr" sz="quarter" idx="12"/>
          </p:nvPr>
        </p:nvSpPr>
        <p:spPr>
          <a:xfrm>
            <a:off x="4678363" y="6369050"/>
            <a:ext cx="2698750" cy="360363"/>
          </a:xfrm>
        </p:spPr>
        <p:txBody>
          <a:bodyPr lIns="0" tIns="0" rIns="0" bIns="0"/>
          <a:lstStyle>
            <a:lvl1pPr>
              <a:defRPr>
                <a:solidFill>
                  <a:schemeClr val="bg1"/>
                </a:solidFill>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4EE60DF-E4CF-43A1-AE5A-FEFC3A5C592B}" type="slidenum">
              <a:rPr lang="nl-NL"/>
              <a:pPr>
                <a:defRPr/>
              </a:pPr>
              <a:t>‹nr.›</a:t>
            </a:fld>
            <a:endParaRPr lang="nl-NL"/>
          </a:p>
        </p:txBody>
      </p:sp>
      <p:sp>
        <p:nvSpPr>
          <p:cNvPr id="3" name="Rectangle 9"/>
          <p:cNvSpPr>
            <a:spLocks noGrp="1" noChangeArrowheads="1"/>
          </p:cNvSpPr>
          <p:nvPr>
            <p:ph type="dt" sz="half" idx="11"/>
          </p:nvPr>
        </p:nvSpPr>
        <p:spPr>
          <a:ln/>
        </p:spPr>
        <p:txBody>
          <a:bodyPr/>
          <a:lstStyle>
            <a:lvl1pPr>
              <a:defRPr/>
            </a:lvl1pPr>
          </a:lstStyle>
          <a:p>
            <a:pPr>
              <a:defRPr/>
            </a:pPr>
            <a:fld id="{75CD445F-0EB1-49CA-9C0B-686053102AC0}" type="datetimeFigureOut">
              <a:rPr lang="nl-NL"/>
              <a:pPr>
                <a:defRPr/>
              </a:pPr>
              <a:t>18-9-2011</a:t>
            </a:fld>
            <a:endParaRPr lang="nl-NL"/>
          </a:p>
        </p:txBody>
      </p:sp>
      <p:sp>
        <p:nvSpPr>
          <p:cNvPr id="4"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37" cy="10795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719138" y="1439863"/>
            <a:ext cx="7920037"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719138" y="3854450"/>
            <a:ext cx="7920037"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15925106-7459-491C-813D-ABCA8EB60282}" type="slidenum">
              <a:rPr lang="nl-NL"/>
              <a:pPr>
                <a:defRPr/>
              </a:pPr>
              <a:t>‹nr.›</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C1137CBF-913F-424F-9136-C3B13E867223}" type="datetimeFigureOut">
              <a:rPr lang="nl-NL"/>
              <a:pPr>
                <a:defRPr/>
              </a:pPr>
              <a:t>18-9-2011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9"/>
          <p:cNvSpPr>
            <a:spLocks noGrp="1" noChangeArrowheads="1"/>
          </p:cNvSpPr>
          <p:nvPr>
            <p:ph type="dt" sz="half" idx="10"/>
          </p:nvPr>
        </p:nvSpPr>
        <p:spPr>
          <a:ln/>
        </p:spPr>
        <p:txBody>
          <a:bodyPr/>
          <a:lstStyle>
            <a:lvl1pPr>
              <a:defRPr/>
            </a:lvl1pPr>
          </a:lstStyle>
          <a:p>
            <a:pPr>
              <a:defRPr/>
            </a:pPr>
            <a:fld id="{B50AB57A-94D1-4EB0-A8DD-3003968E87F5}" type="datetimeFigureOut">
              <a:rPr lang="nl-NL"/>
              <a:pPr>
                <a:defRPr/>
              </a:pPr>
              <a:t>18-9-2011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D6779E1F-6196-4D2F-A57F-50FB718B42B5}"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362075"/>
          </a:xfrm>
        </p:spPr>
        <p:txBody>
          <a:bodyPr anchor="t">
            <a:noAutofit/>
          </a:bodyPr>
          <a:lstStyle>
            <a:lvl1pPr algn="l">
              <a:defRPr sz="3600" b="1" cap="all" baseline="0">
                <a:solidFill>
                  <a:srgbClr val="182B52"/>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noAutofit/>
          </a:bodyPr>
          <a:lstStyle>
            <a:lvl1pPr marL="0" indent="0">
              <a:buNone/>
              <a:defRPr sz="2000">
                <a:solidFill>
                  <a:srgbClr val="182B5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Rectangle 9"/>
          <p:cNvSpPr>
            <a:spLocks noGrp="1" noChangeArrowheads="1"/>
          </p:cNvSpPr>
          <p:nvPr>
            <p:ph type="dt" sz="half" idx="10"/>
          </p:nvPr>
        </p:nvSpPr>
        <p:spPr>
          <a:ln/>
        </p:spPr>
        <p:txBody>
          <a:bodyPr/>
          <a:lstStyle>
            <a:lvl1pPr>
              <a:defRPr/>
            </a:lvl1pPr>
          </a:lstStyle>
          <a:p>
            <a:pPr>
              <a:defRPr/>
            </a:pPr>
            <a:fld id="{C3CBD111-AD79-46C4-BF61-486F2126CD23}" type="datetimeFigureOut">
              <a:rPr lang="nl-NL"/>
              <a:pPr>
                <a:defRPr/>
              </a:pPr>
              <a:t>18-9-2011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4A2AEF5C-CD66-4375-967E-EB3026F5368B}" type="slidenum">
              <a:rPr lang="nl-NL"/>
              <a:pPr>
                <a:defRPr/>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457200" y="1600200"/>
            <a:ext cx="4038600" cy="4525963"/>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9"/>
          <p:cNvSpPr>
            <a:spLocks noGrp="1" noChangeArrowheads="1"/>
          </p:cNvSpPr>
          <p:nvPr>
            <p:ph type="dt" sz="half" idx="10"/>
          </p:nvPr>
        </p:nvSpPr>
        <p:spPr>
          <a:ln/>
        </p:spPr>
        <p:txBody>
          <a:bodyPr/>
          <a:lstStyle>
            <a:lvl1pPr>
              <a:defRPr/>
            </a:lvl1pPr>
          </a:lstStyle>
          <a:p>
            <a:pPr>
              <a:defRPr/>
            </a:pPr>
            <a:fld id="{3D4BC795-BB63-4244-A922-E680E1757EBA}" type="datetimeFigureOut">
              <a:rPr lang="nl-NL"/>
              <a:pPr>
                <a:defRPr/>
              </a:pPr>
              <a:t>18-9-2011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76CB2E8D-CA09-4E00-B12D-266BBB73F178}" type="slidenum">
              <a:rPr lang="nl-NL"/>
              <a:pPr>
                <a:defRPr/>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0" y="1535113"/>
            <a:ext cx="4040188" cy="639762"/>
          </a:xfrm>
        </p:spPr>
        <p:txBody>
          <a:bodyPr anchor="ctr">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baseline="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Rectangle 9"/>
          <p:cNvSpPr>
            <a:spLocks noGrp="1" noChangeArrowheads="1"/>
          </p:cNvSpPr>
          <p:nvPr>
            <p:ph type="dt" sz="half" idx="10"/>
          </p:nvPr>
        </p:nvSpPr>
        <p:spPr>
          <a:ln/>
        </p:spPr>
        <p:txBody>
          <a:bodyPr/>
          <a:lstStyle>
            <a:lvl1pPr>
              <a:defRPr/>
            </a:lvl1pPr>
          </a:lstStyle>
          <a:p>
            <a:pPr>
              <a:defRPr/>
            </a:pPr>
            <a:fld id="{F82E953C-0B09-46E6-91EE-180A30975612}" type="datetimeFigureOut">
              <a:rPr lang="nl-NL"/>
              <a:pPr>
                <a:defRPr/>
              </a:pPr>
              <a:t>18-9-2011</a:t>
            </a:fld>
            <a:endParaRPr lang="nl-NL"/>
          </a:p>
        </p:txBody>
      </p:sp>
      <p:sp>
        <p:nvSpPr>
          <p:cNvPr id="8" name="Rectangle 10"/>
          <p:cNvSpPr>
            <a:spLocks noGrp="1" noChangeArrowheads="1"/>
          </p:cNvSpPr>
          <p:nvPr>
            <p:ph type="ftr" sz="quarter" idx="11"/>
          </p:nvPr>
        </p:nvSpPr>
        <p:spPr>
          <a:ln/>
        </p:spPr>
        <p:txBody>
          <a:bodyPr/>
          <a:lstStyle>
            <a:lvl1pPr>
              <a:defRPr/>
            </a:lvl1pPr>
          </a:lstStyle>
          <a:p>
            <a:pPr>
              <a:defRPr/>
            </a:pPr>
            <a:endParaRPr lang="nl-NL"/>
          </a:p>
        </p:txBody>
      </p:sp>
      <p:sp>
        <p:nvSpPr>
          <p:cNvPr id="9" name="Rectangle 11"/>
          <p:cNvSpPr>
            <a:spLocks noGrp="1" noChangeArrowheads="1"/>
          </p:cNvSpPr>
          <p:nvPr>
            <p:ph type="sldNum" sz="quarter" idx="12"/>
          </p:nvPr>
        </p:nvSpPr>
        <p:spPr>
          <a:ln/>
        </p:spPr>
        <p:txBody>
          <a:bodyPr/>
          <a:lstStyle>
            <a:lvl1pPr>
              <a:defRPr/>
            </a:lvl1pPr>
          </a:lstStyle>
          <a:p>
            <a:pPr>
              <a:defRPr/>
            </a:pPr>
            <a:fld id="{743DCBE6-E409-4A1F-8942-254DDD393FC4}" type="slidenum">
              <a:rPr lang="nl-NL"/>
              <a:pPr>
                <a:defRPr/>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Rectangle 9"/>
          <p:cNvSpPr>
            <a:spLocks noGrp="1" noChangeArrowheads="1"/>
          </p:cNvSpPr>
          <p:nvPr>
            <p:ph type="dt" sz="half" idx="10"/>
          </p:nvPr>
        </p:nvSpPr>
        <p:spPr>
          <a:ln/>
        </p:spPr>
        <p:txBody>
          <a:bodyPr/>
          <a:lstStyle>
            <a:lvl1pPr>
              <a:defRPr/>
            </a:lvl1pPr>
          </a:lstStyle>
          <a:p>
            <a:pPr>
              <a:defRPr/>
            </a:pPr>
            <a:fld id="{77B93A01-87DC-49F7-BFF8-1ED0F24860C2}" type="datetimeFigureOut">
              <a:rPr lang="nl-NL"/>
              <a:pPr>
                <a:defRPr/>
              </a:pPr>
              <a:t>18-9-2011</a:t>
            </a:fld>
            <a:endParaRPr lang="nl-NL"/>
          </a:p>
        </p:txBody>
      </p:sp>
      <p:sp>
        <p:nvSpPr>
          <p:cNvPr id="4" name="Rectangle 10"/>
          <p:cNvSpPr>
            <a:spLocks noGrp="1" noChangeArrowheads="1"/>
          </p:cNvSpPr>
          <p:nvPr>
            <p:ph type="ftr" sz="quarter" idx="11"/>
          </p:nvPr>
        </p:nvSpPr>
        <p:spPr>
          <a:ln/>
        </p:spPr>
        <p:txBody>
          <a:bodyPr/>
          <a:lstStyle>
            <a:lvl1pPr>
              <a:defRPr/>
            </a:lvl1pPr>
          </a:lstStyle>
          <a:p>
            <a:pPr>
              <a:defRPr/>
            </a:pPr>
            <a:endParaRPr lang="nl-NL"/>
          </a:p>
        </p:txBody>
      </p:sp>
      <p:sp>
        <p:nvSpPr>
          <p:cNvPr id="5" name="Rectangle 11"/>
          <p:cNvSpPr>
            <a:spLocks noGrp="1" noChangeArrowheads="1"/>
          </p:cNvSpPr>
          <p:nvPr>
            <p:ph type="sldNum" sz="quarter" idx="12"/>
          </p:nvPr>
        </p:nvSpPr>
        <p:spPr>
          <a:ln/>
        </p:spPr>
        <p:txBody>
          <a:bodyPr/>
          <a:lstStyle>
            <a:lvl1pPr>
              <a:defRPr/>
            </a:lvl1pPr>
          </a:lstStyle>
          <a:p>
            <a:pPr>
              <a:defRPr/>
            </a:pPr>
            <a:fld id="{880F6F19-D785-4D91-8FA1-E7ADED4E7C4B}" type="slidenum">
              <a:rPr lang="nl-NL"/>
              <a:pPr>
                <a:defRPr/>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Rectangle 9"/>
          <p:cNvSpPr>
            <a:spLocks noGrp="1" noChangeArrowheads="1"/>
          </p:cNvSpPr>
          <p:nvPr>
            <p:ph type="dt" sz="half" idx="10"/>
          </p:nvPr>
        </p:nvSpPr>
        <p:spPr>
          <a:ln/>
        </p:spPr>
        <p:txBody>
          <a:bodyPr/>
          <a:lstStyle>
            <a:lvl1pPr>
              <a:defRPr/>
            </a:lvl1pPr>
          </a:lstStyle>
          <a:p>
            <a:pPr>
              <a:defRPr/>
            </a:pPr>
            <a:fld id="{DFD0FC50-777E-43E6-82DC-7D1BBEFC5C62}" type="datetimeFigureOut">
              <a:rPr lang="nl-NL"/>
              <a:pPr>
                <a:defRPr/>
              </a:pPr>
              <a:t>18-9-2011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08099369-6E65-4A7D-8A5C-88ACBCF67276}" type="slidenum">
              <a:rPr lang="nl-NL"/>
              <a:pPr>
                <a:defRPr/>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440000"/>
          </a:xfrm>
        </p:spPr>
        <p:txBody>
          <a:bodyPr anchor="t"/>
          <a:lstStyle>
            <a:lvl1pPr algn="l">
              <a:defRPr sz="3600" b="1" cap="all">
                <a:solidFill>
                  <a:schemeClr val="bg1"/>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9"/>
          <p:cNvSpPr>
            <a:spLocks noGrp="1" noChangeArrowheads="1"/>
          </p:cNvSpPr>
          <p:nvPr>
            <p:ph type="dt" sz="half" idx="10"/>
          </p:nvPr>
        </p:nvSpPr>
        <p:spPr>
          <a:ln/>
        </p:spPr>
        <p:txBody>
          <a:bodyPr/>
          <a:lstStyle>
            <a:lvl1pPr>
              <a:defRPr/>
            </a:lvl1pPr>
          </a:lstStyle>
          <a:p>
            <a:pPr>
              <a:defRPr/>
            </a:pPr>
            <a:fld id="{687DA8C9-C758-47E8-B51D-16F476AC4334}" type="datetimeFigureOut">
              <a:rPr lang="nl-NL"/>
              <a:pPr>
                <a:defRPr/>
              </a:pPr>
              <a:t>18-9-2011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DB376B1C-D178-4959-8204-BE22E9D7CCAF}" type="slidenum">
              <a:rPr lang="nl-NL"/>
              <a:pPr>
                <a:defRPr/>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719138" y="1258888"/>
            <a:ext cx="3881437"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752975" y="1258888"/>
            <a:ext cx="3883025"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9"/>
          <p:cNvSpPr>
            <a:spLocks noGrp="1" noChangeArrowheads="1"/>
          </p:cNvSpPr>
          <p:nvPr>
            <p:ph type="dt" sz="half" idx="10"/>
          </p:nvPr>
        </p:nvSpPr>
        <p:spPr>
          <a:ln/>
        </p:spPr>
        <p:txBody>
          <a:bodyPr/>
          <a:lstStyle>
            <a:lvl1pPr>
              <a:defRPr/>
            </a:lvl1pPr>
          </a:lstStyle>
          <a:p>
            <a:pPr>
              <a:defRPr/>
            </a:pPr>
            <a:fld id="{272C62A6-C475-4A1E-B2C9-C18FBEF6BD9E}" type="datetimeFigureOut">
              <a:rPr lang="nl-NL"/>
              <a:pPr>
                <a:defRPr/>
              </a:pPr>
              <a:t>18-9-2011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D2D428D5-F700-43ED-B425-8A4599DE9A58}"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solidFill>
                  <a:srgbClr val="182B52"/>
                </a:solidFill>
              </a:defRPr>
            </a:lvl1pPr>
            <a:lvl2pPr>
              <a:defRPr>
                <a:solidFill>
                  <a:srgbClr val="182B52"/>
                </a:solidFill>
              </a:defRPr>
            </a:lvl2pPr>
            <a:lvl3pPr>
              <a:defRPr>
                <a:solidFill>
                  <a:srgbClr val="182B52"/>
                </a:solidFill>
              </a:defRPr>
            </a:lvl3pPr>
            <a:lvl4pPr>
              <a:defRPr>
                <a:solidFill>
                  <a:srgbClr val="182B52"/>
                </a:solidFill>
              </a:defRPr>
            </a:lvl4pPr>
            <a:lvl5pPr>
              <a:defRPr>
                <a:solidFill>
                  <a:srgbClr val="182B5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Rectangle 6"/>
          <p:cNvSpPr>
            <a:spLocks noGrp="1" noChangeArrowheads="1"/>
          </p:cNvSpPr>
          <p:nvPr>
            <p:ph type="sldNum" sz="quarter" idx="10"/>
          </p:nvPr>
        </p:nvSpPr>
        <p:spPr>
          <a:ln/>
        </p:spPr>
        <p:txBody>
          <a:bodyPr/>
          <a:lstStyle>
            <a:lvl1pPr>
              <a:defRPr/>
            </a:lvl1pPr>
          </a:lstStyle>
          <a:p>
            <a:pPr>
              <a:defRPr/>
            </a:pPr>
            <a:fld id="{F1BE16F4-C30F-4FA6-9387-6356E49D4D23}" type="slidenum">
              <a:rPr lang="nl-NL"/>
              <a:pPr>
                <a:defRPr/>
              </a:pPr>
              <a:t>‹nr.›</a:t>
            </a:fld>
            <a:endParaRPr lang="nl-NL"/>
          </a:p>
        </p:txBody>
      </p:sp>
      <p:sp>
        <p:nvSpPr>
          <p:cNvPr id="5" name="Rectangle 9"/>
          <p:cNvSpPr>
            <a:spLocks noGrp="1" noChangeArrowheads="1"/>
          </p:cNvSpPr>
          <p:nvPr>
            <p:ph type="dt" sz="half" idx="11"/>
          </p:nvPr>
        </p:nvSpPr>
        <p:spPr>
          <a:ln/>
        </p:spPr>
        <p:txBody>
          <a:bodyPr/>
          <a:lstStyle>
            <a:lvl1pPr>
              <a:defRPr/>
            </a:lvl1pPr>
          </a:lstStyle>
          <a:p>
            <a:pPr>
              <a:defRPr/>
            </a:pPr>
            <a:fld id="{E03D7F7A-5EBB-4C64-8FE9-E9329B9E9BD1}" type="datetimeFigureOut">
              <a:rPr lang="nl-NL"/>
              <a:pPr>
                <a:defRPr/>
              </a:pPr>
              <a:t>18-9-2011</a:t>
            </a:fld>
            <a:endParaRPr lang="nl-NL"/>
          </a:p>
        </p:txBody>
      </p:sp>
      <p:sp>
        <p:nvSpPr>
          <p:cNvPr id="6"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0000" y="1535113"/>
            <a:ext cx="3780000"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720000" y="2160000"/>
            <a:ext cx="3780000"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7" name="Rectangle 9"/>
          <p:cNvSpPr>
            <a:spLocks noGrp="1" noChangeArrowheads="1"/>
          </p:cNvSpPr>
          <p:nvPr>
            <p:ph type="dt" sz="half" idx="10"/>
          </p:nvPr>
        </p:nvSpPr>
        <p:spPr>
          <a:ln/>
        </p:spPr>
        <p:txBody>
          <a:bodyPr/>
          <a:lstStyle>
            <a:lvl1pPr>
              <a:defRPr/>
            </a:lvl1pPr>
          </a:lstStyle>
          <a:p>
            <a:pPr>
              <a:defRPr/>
            </a:pPr>
            <a:fld id="{736ABCA0-B175-4C87-9324-03D96041C44C}" type="datetimeFigureOut">
              <a:rPr lang="nl-NL"/>
              <a:pPr>
                <a:defRPr/>
              </a:pPr>
              <a:t>18-9-2011</a:t>
            </a:fld>
            <a:endParaRPr lang="nl-NL"/>
          </a:p>
        </p:txBody>
      </p:sp>
      <p:sp>
        <p:nvSpPr>
          <p:cNvPr id="8" name="Rectangle 10"/>
          <p:cNvSpPr>
            <a:spLocks noGrp="1" noChangeArrowheads="1"/>
          </p:cNvSpPr>
          <p:nvPr>
            <p:ph type="ftr" sz="quarter" idx="11"/>
          </p:nvPr>
        </p:nvSpPr>
        <p:spPr>
          <a:ln/>
        </p:spPr>
        <p:txBody>
          <a:bodyPr/>
          <a:lstStyle>
            <a:lvl1pPr>
              <a:defRPr/>
            </a:lvl1pPr>
          </a:lstStyle>
          <a:p>
            <a:pPr>
              <a:defRPr/>
            </a:pPr>
            <a:endParaRPr lang="nl-NL"/>
          </a:p>
        </p:txBody>
      </p:sp>
      <p:sp>
        <p:nvSpPr>
          <p:cNvPr id="9" name="Rectangle 11"/>
          <p:cNvSpPr>
            <a:spLocks noGrp="1" noChangeArrowheads="1"/>
          </p:cNvSpPr>
          <p:nvPr>
            <p:ph type="sldNum" sz="quarter" idx="12"/>
          </p:nvPr>
        </p:nvSpPr>
        <p:spPr>
          <a:ln/>
        </p:spPr>
        <p:txBody>
          <a:bodyPr/>
          <a:lstStyle>
            <a:lvl1pPr>
              <a:defRPr/>
            </a:lvl1pPr>
          </a:lstStyle>
          <a:p>
            <a:pPr>
              <a:defRPr/>
            </a:pPr>
            <a:fld id="{3743306F-0857-48CB-979B-742F867584B7}" type="slidenum">
              <a:rPr lang="nl-NL"/>
              <a:pPr>
                <a:defRPr/>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3" name="Rectangle 9"/>
          <p:cNvSpPr>
            <a:spLocks noGrp="1" noChangeArrowheads="1"/>
          </p:cNvSpPr>
          <p:nvPr>
            <p:ph type="dt" sz="half" idx="10"/>
          </p:nvPr>
        </p:nvSpPr>
        <p:spPr>
          <a:ln/>
        </p:spPr>
        <p:txBody>
          <a:bodyPr/>
          <a:lstStyle>
            <a:lvl1pPr>
              <a:defRPr/>
            </a:lvl1pPr>
          </a:lstStyle>
          <a:p>
            <a:pPr>
              <a:defRPr/>
            </a:pPr>
            <a:fld id="{C1D474E5-721B-4F40-9E33-2054BEA64CF4}" type="datetimeFigureOut">
              <a:rPr lang="nl-NL"/>
              <a:pPr>
                <a:defRPr/>
              </a:pPr>
              <a:t>18-9-2011</a:t>
            </a:fld>
            <a:endParaRPr lang="nl-NL"/>
          </a:p>
        </p:txBody>
      </p:sp>
      <p:sp>
        <p:nvSpPr>
          <p:cNvPr id="4" name="Rectangle 10"/>
          <p:cNvSpPr>
            <a:spLocks noGrp="1" noChangeArrowheads="1"/>
          </p:cNvSpPr>
          <p:nvPr>
            <p:ph type="ftr" sz="quarter" idx="11"/>
          </p:nvPr>
        </p:nvSpPr>
        <p:spPr>
          <a:ln/>
        </p:spPr>
        <p:txBody>
          <a:bodyPr/>
          <a:lstStyle>
            <a:lvl1pPr>
              <a:defRPr/>
            </a:lvl1pPr>
          </a:lstStyle>
          <a:p>
            <a:pPr>
              <a:defRPr/>
            </a:pPr>
            <a:endParaRPr lang="nl-NL"/>
          </a:p>
        </p:txBody>
      </p:sp>
      <p:sp>
        <p:nvSpPr>
          <p:cNvPr id="5" name="Rectangle 11"/>
          <p:cNvSpPr>
            <a:spLocks noGrp="1" noChangeArrowheads="1"/>
          </p:cNvSpPr>
          <p:nvPr>
            <p:ph type="sldNum" sz="quarter" idx="12"/>
          </p:nvPr>
        </p:nvSpPr>
        <p:spPr>
          <a:ln/>
        </p:spPr>
        <p:txBody>
          <a:bodyPr/>
          <a:lstStyle>
            <a:lvl1pPr>
              <a:defRPr/>
            </a:lvl1pPr>
          </a:lstStyle>
          <a:p>
            <a:pPr>
              <a:defRPr/>
            </a:pPr>
            <a:fld id="{24AA0888-AB2B-46E9-8E4F-D9C90BB2B7B5}" type="slidenum">
              <a:rPr lang="nl-NL"/>
              <a:pPr>
                <a:defRPr/>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1071545"/>
            <a:ext cx="5486400" cy="365602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9"/>
          <p:cNvSpPr>
            <a:spLocks noGrp="1" noChangeArrowheads="1"/>
          </p:cNvSpPr>
          <p:nvPr>
            <p:ph type="dt" sz="half" idx="10"/>
          </p:nvPr>
        </p:nvSpPr>
        <p:spPr>
          <a:ln/>
        </p:spPr>
        <p:txBody>
          <a:bodyPr/>
          <a:lstStyle>
            <a:lvl1pPr>
              <a:defRPr/>
            </a:lvl1pPr>
          </a:lstStyle>
          <a:p>
            <a:pPr>
              <a:defRPr/>
            </a:pPr>
            <a:fld id="{06F7A10E-6C5A-4F0D-AC11-4C58986B22EA}" type="datetimeFigureOut">
              <a:rPr lang="nl-NL"/>
              <a:pPr>
                <a:defRPr/>
              </a:pPr>
              <a:t>18-9-2011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DE06F7C1-C7D9-4113-9B23-529ED4F63359}"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440000"/>
          </a:xfrm>
        </p:spPr>
        <p:txBody>
          <a:bodyPr anchor="t"/>
          <a:lstStyle>
            <a:lvl1pPr algn="l">
              <a:defRPr sz="3600" b="1" cap="all">
                <a:solidFill>
                  <a:srgbClr val="182B52"/>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lstStyle>
            <a:lvl1pPr marL="0" indent="0">
              <a:buNone/>
              <a:defRPr sz="2000">
                <a:solidFill>
                  <a:srgbClr val="182B5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5B8A7D09-C47E-4341-9460-255F23742A2F}" type="slidenum">
              <a:rPr lang="nl-NL"/>
              <a:pPr>
                <a:defRPr/>
              </a:pPr>
              <a:t>‹nr.›</a:t>
            </a:fld>
            <a:endParaRPr lang="nl-NL"/>
          </a:p>
        </p:txBody>
      </p:sp>
      <p:sp>
        <p:nvSpPr>
          <p:cNvPr id="5" name="Rectangle 9"/>
          <p:cNvSpPr>
            <a:spLocks noGrp="1" noChangeArrowheads="1"/>
          </p:cNvSpPr>
          <p:nvPr>
            <p:ph type="dt" sz="half" idx="11"/>
          </p:nvPr>
        </p:nvSpPr>
        <p:spPr>
          <a:ln/>
        </p:spPr>
        <p:txBody>
          <a:bodyPr/>
          <a:lstStyle>
            <a:lvl1pPr>
              <a:defRPr/>
            </a:lvl1pPr>
          </a:lstStyle>
          <a:p>
            <a:pPr>
              <a:defRPr/>
            </a:pPr>
            <a:fld id="{E32E479C-0C46-4683-92B8-658AAA2F2813}" type="datetimeFigureOut">
              <a:rPr lang="nl-NL"/>
              <a:pPr>
                <a:defRPr/>
              </a:pPr>
              <a:t>18-9-2011</a:t>
            </a:fld>
            <a:endParaRPr lang="nl-NL"/>
          </a:p>
        </p:txBody>
      </p:sp>
      <p:sp>
        <p:nvSpPr>
          <p:cNvPr id="6"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719139" y="1258888"/>
            <a:ext cx="3852862"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786314" y="1285860"/>
            <a:ext cx="3852000"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6"/>
          <p:cNvSpPr>
            <a:spLocks noGrp="1" noChangeArrowheads="1"/>
          </p:cNvSpPr>
          <p:nvPr>
            <p:ph type="sldNum" sz="quarter" idx="10"/>
          </p:nvPr>
        </p:nvSpPr>
        <p:spPr>
          <a:ln/>
        </p:spPr>
        <p:txBody>
          <a:bodyPr/>
          <a:lstStyle>
            <a:lvl1pPr>
              <a:defRPr/>
            </a:lvl1pPr>
          </a:lstStyle>
          <a:p>
            <a:pPr>
              <a:defRPr/>
            </a:pPr>
            <a:fld id="{149D2F36-0C5B-483B-936C-2EDC8176C05B}" type="slidenum">
              <a:rPr lang="nl-NL"/>
              <a:pPr>
                <a:defRPr/>
              </a:pPr>
              <a:t>‹nr.›</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CCC3C80A-5289-4118-B821-BDE4E2701891}" type="datetimeFigureOut">
              <a:rPr lang="nl-NL"/>
              <a:pPr>
                <a:defRPr/>
              </a:pPr>
              <a:t>18-9-2011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0000" y="1535113"/>
            <a:ext cx="3780000"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720000" y="2160000"/>
            <a:ext cx="3780000"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30663"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7" name="Rectangle 6"/>
          <p:cNvSpPr>
            <a:spLocks noGrp="1" noChangeArrowheads="1"/>
          </p:cNvSpPr>
          <p:nvPr>
            <p:ph type="sldNum" sz="quarter" idx="10"/>
          </p:nvPr>
        </p:nvSpPr>
        <p:spPr>
          <a:ln/>
        </p:spPr>
        <p:txBody>
          <a:bodyPr/>
          <a:lstStyle>
            <a:lvl1pPr>
              <a:defRPr/>
            </a:lvl1pPr>
          </a:lstStyle>
          <a:p>
            <a:pPr>
              <a:defRPr/>
            </a:pPr>
            <a:fld id="{383F0AD1-72AA-4F06-B44D-CEF6EE3EA576}" type="slidenum">
              <a:rPr lang="nl-NL"/>
              <a:pPr>
                <a:defRPr/>
              </a:pPr>
              <a:t>‹nr.›</a:t>
            </a:fld>
            <a:endParaRPr lang="nl-NL"/>
          </a:p>
        </p:txBody>
      </p:sp>
      <p:sp>
        <p:nvSpPr>
          <p:cNvPr id="8" name="Rectangle 9"/>
          <p:cNvSpPr>
            <a:spLocks noGrp="1" noChangeArrowheads="1"/>
          </p:cNvSpPr>
          <p:nvPr>
            <p:ph type="dt" sz="half" idx="11"/>
          </p:nvPr>
        </p:nvSpPr>
        <p:spPr>
          <a:ln/>
        </p:spPr>
        <p:txBody>
          <a:bodyPr/>
          <a:lstStyle>
            <a:lvl1pPr>
              <a:defRPr/>
            </a:lvl1pPr>
          </a:lstStyle>
          <a:p>
            <a:pPr>
              <a:defRPr/>
            </a:pPr>
            <a:fld id="{66F2C0E4-538A-41B7-80E1-D4795604390F}" type="datetimeFigureOut">
              <a:rPr lang="nl-NL"/>
              <a:pPr>
                <a:defRPr/>
              </a:pPr>
              <a:t>18-9-2011</a:t>
            </a:fld>
            <a:endParaRPr lang="nl-NL"/>
          </a:p>
        </p:txBody>
      </p:sp>
      <p:sp>
        <p:nvSpPr>
          <p:cNvPr id="9"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3" name="Rectangle 6"/>
          <p:cNvSpPr>
            <a:spLocks noGrp="1" noChangeArrowheads="1"/>
          </p:cNvSpPr>
          <p:nvPr>
            <p:ph type="sldNum" sz="quarter" idx="10"/>
          </p:nvPr>
        </p:nvSpPr>
        <p:spPr>
          <a:ln/>
        </p:spPr>
        <p:txBody>
          <a:bodyPr/>
          <a:lstStyle>
            <a:lvl1pPr>
              <a:defRPr/>
            </a:lvl1pPr>
          </a:lstStyle>
          <a:p>
            <a:pPr>
              <a:defRPr/>
            </a:pPr>
            <a:fld id="{F34D54BC-DFF0-4A4E-8A92-BDFD5ADC38CB}" type="slidenum">
              <a:rPr lang="nl-NL"/>
              <a:pPr>
                <a:defRPr/>
              </a:pPr>
              <a:t>‹nr.›</a:t>
            </a:fld>
            <a:endParaRPr lang="nl-NL"/>
          </a:p>
        </p:txBody>
      </p:sp>
      <p:sp>
        <p:nvSpPr>
          <p:cNvPr id="4" name="Rectangle 9"/>
          <p:cNvSpPr>
            <a:spLocks noGrp="1" noChangeArrowheads="1"/>
          </p:cNvSpPr>
          <p:nvPr>
            <p:ph type="dt" sz="half" idx="11"/>
          </p:nvPr>
        </p:nvSpPr>
        <p:spPr>
          <a:ln/>
        </p:spPr>
        <p:txBody>
          <a:bodyPr/>
          <a:lstStyle>
            <a:lvl1pPr>
              <a:defRPr/>
            </a:lvl1pPr>
          </a:lstStyle>
          <a:p>
            <a:pPr>
              <a:defRPr/>
            </a:pPr>
            <a:fld id="{D10D221D-8C38-4387-8167-024EA42A8E80}" type="datetimeFigureOut">
              <a:rPr lang="nl-NL"/>
              <a:pPr>
                <a:defRPr/>
              </a:pPr>
              <a:t>18-9-2011</a:t>
            </a:fld>
            <a:endParaRPr lang="nl-NL"/>
          </a:p>
        </p:txBody>
      </p:sp>
      <p:sp>
        <p:nvSpPr>
          <p:cNvPr id="5"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182B52"/>
                </a:solidFill>
              </a:defRPr>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1071545"/>
            <a:ext cx="5486400" cy="3656029"/>
          </a:xfrm>
        </p:spPr>
        <p:txBody>
          <a:bodyPr/>
          <a:lstStyle>
            <a:lvl1pPr marL="0" indent="0">
              <a:buNone/>
              <a:defRPr sz="3200">
                <a:solidFill>
                  <a:srgbClr val="182B5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600">
                <a:solidFill>
                  <a:srgbClr val="182B5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80202ED3-6169-454B-A465-EFEB04ED7B56}" type="slidenum">
              <a:rPr lang="nl-NL"/>
              <a:pPr>
                <a:defRPr/>
              </a:pPr>
              <a:t>‹nr.›</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9E0CC06A-4148-4840-AAB7-BC39F23B070A}" type="datetimeFigureOut">
              <a:rPr lang="nl-NL"/>
              <a:pPr>
                <a:defRPr/>
              </a:pPr>
              <a:t>18-9-2011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719138" y="0"/>
            <a:ext cx="7920037" cy="1079500"/>
          </a:xfrm>
        </p:spPr>
        <p:txBody>
          <a:bodyPr/>
          <a:lstStyle/>
          <a:p>
            <a:r>
              <a:rPr lang="nl-NL" smtClean="0"/>
              <a:t>Klik om de stijl te bewerken</a:t>
            </a:r>
            <a:endParaRPr lang="nl-BE"/>
          </a:p>
        </p:txBody>
      </p:sp>
      <p:sp>
        <p:nvSpPr>
          <p:cNvPr id="3" name="Tijdelijke aanduiding voor inhoud 2"/>
          <p:cNvSpPr>
            <a:spLocks noGrp="1"/>
          </p:cNvSpPr>
          <p:nvPr>
            <p:ph sz="quarter" idx="1"/>
          </p:nvPr>
        </p:nvSpPr>
        <p:spPr>
          <a:xfrm>
            <a:off x="719138" y="1439863"/>
            <a:ext cx="3883025"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754563" y="1439863"/>
            <a:ext cx="3884612"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719138" y="3854450"/>
            <a:ext cx="3883025"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inhoud 5"/>
          <p:cNvSpPr>
            <a:spLocks noGrp="1"/>
          </p:cNvSpPr>
          <p:nvPr>
            <p:ph sz="quarter" idx="4"/>
          </p:nvPr>
        </p:nvSpPr>
        <p:spPr>
          <a:xfrm>
            <a:off x="4754563" y="3854450"/>
            <a:ext cx="3884612"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fld id="{FE7B8472-1A49-4058-855A-D01F23E6DBF6}" type="slidenum">
              <a:rPr lang="nl-NL"/>
              <a:pPr>
                <a:defRPr/>
              </a:pPr>
              <a:t>‹nr.›</a:t>
            </a:fld>
            <a:endParaRPr lang="nl-NL"/>
          </a:p>
        </p:txBody>
      </p:sp>
      <p:sp>
        <p:nvSpPr>
          <p:cNvPr id="8" name="Rectangle 9"/>
          <p:cNvSpPr>
            <a:spLocks noGrp="1" noChangeArrowheads="1"/>
          </p:cNvSpPr>
          <p:nvPr>
            <p:ph type="dt" sz="half" idx="11"/>
          </p:nvPr>
        </p:nvSpPr>
        <p:spPr>
          <a:ln/>
        </p:spPr>
        <p:txBody>
          <a:bodyPr/>
          <a:lstStyle>
            <a:lvl1pPr>
              <a:defRPr/>
            </a:lvl1pPr>
          </a:lstStyle>
          <a:p>
            <a:pPr>
              <a:defRPr/>
            </a:pPr>
            <a:fld id="{7D74393E-EE6B-4D53-94D0-CA3131B21210}" type="datetimeFigureOut">
              <a:rPr lang="nl-NL"/>
              <a:pPr>
                <a:defRPr/>
              </a:pPr>
              <a:t>18-9-2011</a:t>
            </a:fld>
            <a:endParaRPr lang="nl-NL"/>
          </a:p>
        </p:txBody>
      </p:sp>
      <p:sp>
        <p:nvSpPr>
          <p:cNvPr id="9"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37" cy="10795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719138" y="1439863"/>
            <a:ext cx="3883025" cy="46783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754563" y="1439863"/>
            <a:ext cx="3884612" cy="46783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1B1C463F-5BC2-4819-9FF8-FABE51FA20F3}" type="slidenum">
              <a:rPr lang="nl-NL"/>
              <a:pPr>
                <a:defRPr/>
              </a:pPr>
              <a:t>‹nr.›</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29E042FB-E329-4D70-9A0A-8CB37EE4FD21}" type="datetimeFigureOut">
              <a:rPr lang="nl-NL"/>
              <a:pPr>
                <a:defRPr/>
              </a:pPr>
              <a:t>18-9-2011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11" descr="PP_CORP_BACKGR"/>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47107" name="Picture 14" descr="KULLOGO_RGB 1CM_PSD"/>
          <p:cNvPicPr>
            <a:picLocks noChangeAspect="1" noChangeArrowheads="1"/>
          </p:cNvPicPr>
          <p:nvPr/>
        </p:nvPicPr>
        <p:blipFill>
          <a:blip r:embed="rId14" cstate="print"/>
          <a:srcRect/>
          <a:stretch>
            <a:fillRect/>
          </a:stretch>
        </p:blipFill>
        <p:spPr bwMode="auto">
          <a:xfrm>
            <a:off x="8778875" y="0"/>
            <a:ext cx="361950" cy="10795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8405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000066"/>
                </a:solidFill>
              </a:defRPr>
            </a:lvl1pPr>
          </a:lstStyle>
          <a:p>
            <a:pPr>
              <a:defRPr/>
            </a:pPr>
            <a:fld id="{ACBF2843-A7BD-435A-917A-E0BADAD75C35}" type="slidenum">
              <a:rPr lang="nl-NL"/>
              <a:pPr>
                <a:defRPr/>
              </a:pPr>
              <a:t>‹nr.›</a:t>
            </a:fld>
            <a:endParaRPr lang="nl-NL"/>
          </a:p>
        </p:txBody>
      </p:sp>
      <p:sp>
        <p:nvSpPr>
          <p:cNvPr id="47109" name="Rectangle 12"/>
          <p:cNvSpPr>
            <a:spLocks noGrp="1" noChangeArrowheads="1"/>
          </p:cNvSpPr>
          <p:nvPr>
            <p:ph type="body" idx="1"/>
          </p:nvPr>
        </p:nvSpPr>
        <p:spPr bwMode="auto">
          <a:xfrm>
            <a:off x="719138" y="1439863"/>
            <a:ext cx="7920037" cy="467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7110" name="Rectangle 15"/>
          <p:cNvSpPr>
            <a:spLocks noGrp="1" noChangeArrowheads="1"/>
          </p:cNvSpPr>
          <p:nvPr>
            <p:ph type="title"/>
          </p:nvPr>
        </p:nvSpPr>
        <p:spPr bwMode="auto">
          <a:xfrm>
            <a:off x="719138" y="0"/>
            <a:ext cx="7920037"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1033"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solidFill>
                  <a:srgbClr val="000066"/>
                </a:solidFill>
              </a:defRPr>
            </a:lvl1pPr>
          </a:lstStyle>
          <a:p>
            <a:pPr>
              <a:defRPr/>
            </a:pPr>
            <a:fld id="{CB7ED039-56DE-4564-B4D3-09FB8C1628D1}" type="datetimeFigureOut">
              <a:rPr lang="nl-NL"/>
              <a:pPr>
                <a:defRPr/>
              </a:pPr>
              <a:t>18-9-2011</a:t>
            </a:fld>
            <a:endParaRPr lang="nl-NL"/>
          </a:p>
        </p:txBody>
      </p:sp>
      <p:sp>
        <p:nvSpPr>
          <p:cNvPr id="1034"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20000"/>
              </a:spcBef>
              <a:defRPr sz="1200">
                <a:solidFill>
                  <a:srgbClr val="000066"/>
                </a:solidFill>
              </a:defRPr>
            </a:lvl1pPr>
          </a:lstStyle>
          <a:p>
            <a:pPr>
              <a:defRPr/>
            </a:pPr>
            <a:endParaRPr lang="nl-NL"/>
          </a:p>
        </p:txBody>
      </p:sp>
    </p:spTree>
  </p:cSld>
  <p:clrMap bg1="lt1" tx1="dk1" bg2="lt2" tx2="dk2" accent1="accent1" accent2="accent2" accent3="accent3" accent4="accent4" accent5="accent5" accent6="accent6" hlink="hlink" folHlink="folHlink"/>
  <p:sldLayoutIdLst>
    <p:sldLayoutId id="214748370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182B52"/>
          </a:solidFill>
          <a:latin typeface="+mn-lt"/>
          <a:ea typeface="+mn-ea"/>
          <a:cs typeface="+mn-cs"/>
        </a:defRPr>
      </a:lvl1pPr>
      <a:lvl2pPr marL="742950" indent="-285750" algn="l" rtl="0" eaLnBrk="0" fontAlgn="base" hangingPunct="0">
        <a:spcBef>
          <a:spcPct val="20000"/>
        </a:spcBef>
        <a:spcAft>
          <a:spcPct val="0"/>
        </a:spcAft>
        <a:buChar char="–"/>
        <a:defRPr sz="2000">
          <a:solidFill>
            <a:srgbClr val="182B52"/>
          </a:solidFill>
          <a:latin typeface="+mn-lt"/>
        </a:defRPr>
      </a:lvl2pPr>
      <a:lvl3pPr marL="1143000" indent="-228600" algn="l" rtl="0" eaLnBrk="0" fontAlgn="base" hangingPunct="0">
        <a:spcBef>
          <a:spcPct val="20000"/>
        </a:spcBef>
        <a:spcAft>
          <a:spcPct val="0"/>
        </a:spcAft>
        <a:buChar char="•"/>
        <a:defRPr sz="1600">
          <a:solidFill>
            <a:srgbClr val="182B52"/>
          </a:solidFill>
          <a:latin typeface="+mn-lt"/>
        </a:defRPr>
      </a:lvl3pPr>
      <a:lvl4pPr marL="1600200" indent="-228600" algn="l" rtl="0" eaLnBrk="0" fontAlgn="base" hangingPunct="0">
        <a:spcBef>
          <a:spcPct val="20000"/>
        </a:spcBef>
        <a:spcAft>
          <a:spcPct val="0"/>
        </a:spcAft>
        <a:buChar char="–"/>
        <a:defRPr sz="1600">
          <a:solidFill>
            <a:srgbClr val="182B52"/>
          </a:solidFill>
          <a:latin typeface="+mn-lt"/>
        </a:defRPr>
      </a:lvl4pPr>
      <a:lvl5pPr marL="2057400" indent="-228600" algn="l" rtl="0" eaLnBrk="0" fontAlgn="base" hangingPunct="0">
        <a:spcBef>
          <a:spcPct val="20000"/>
        </a:spcBef>
        <a:spcAft>
          <a:spcPct val="0"/>
        </a:spcAft>
        <a:buChar char="•"/>
        <a:defRPr sz="1600">
          <a:solidFill>
            <a:srgbClr val="182B52"/>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Afbeelding 6" descr="PP_CORP_BACKGR_2.jpg"/>
          <p:cNvPicPr>
            <a:picLocks/>
          </p:cNvPicPr>
          <p:nvPr/>
        </p:nvPicPr>
        <p:blipFill>
          <a:blip r:embed="rId7" cstate="print"/>
          <a:srcRect/>
          <a:stretch>
            <a:fillRect/>
          </a:stretch>
        </p:blipFill>
        <p:spPr bwMode="auto">
          <a:xfrm>
            <a:off x="0" y="0"/>
            <a:ext cx="9144000" cy="6840538"/>
          </a:xfrm>
          <a:prstGeom prst="rect">
            <a:avLst/>
          </a:prstGeom>
          <a:noFill/>
          <a:ln w="9525">
            <a:noFill/>
            <a:miter lim="800000"/>
            <a:headEnd/>
            <a:tailEnd/>
          </a:ln>
        </p:spPr>
      </p:pic>
      <p:sp>
        <p:nvSpPr>
          <p:cNvPr id="13315" name="Tijdelijke aanduiding voor titel 1"/>
          <p:cNvSpPr>
            <a:spLocks noGrp="1"/>
          </p:cNvSpPr>
          <p:nvPr>
            <p:ph type="title"/>
          </p:nvPr>
        </p:nvSpPr>
        <p:spPr bwMode="auto">
          <a:xfrm>
            <a:off x="720725" y="0"/>
            <a:ext cx="7920038"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endParaRPr lang="nl-BE" smtClean="0"/>
          </a:p>
        </p:txBody>
      </p:sp>
      <p:sp>
        <p:nvSpPr>
          <p:cNvPr id="13316" name="Tijdelijke aanduiding voor tekst 2"/>
          <p:cNvSpPr>
            <a:spLocks noGrp="1"/>
          </p:cNvSpPr>
          <p:nvPr>
            <p:ph type="body" idx="1"/>
          </p:nvPr>
        </p:nvSpPr>
        <p:spPr bwMode="auto">
          <a:xfrm>
            <a:off x="720725" y="1438275"/>
            <a:ext cx="7920038"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pic>
        <p:nvPicPr>
          <p:cNvPr id="13317" name="Picture 14" descr="KULLOGO_RGB 1CM_PSD"/>
          <p:cNvPicPr>
            <a:picLocks noChangeAspect="1" noChangeArrowheads="1"/>
          </p:cNvPicPr>
          <p:nvPr/>
        </p:nvPicPr>
        <p:blipFill>
          <a:blip r:embed="rId8" cstate="print"/>
          <a:srcRect/>
          <a:stretch>
            <a:fillRect/>
          </a:stretch>
        </p:blipFill>
        <p:spPr bwMode="auto">
          <a:xfrm>
            <a:off x="8778875" y="0"/>
            <a:ext cx="361950" cy="1079500"/>
          </a:xfrm>
          <a:prstGeom prst="rect">
            <a:avLst/>
          </a:prstGeom>
          <a:noFill/>
          <a:ln w="9525">
            <a:noFill/>
            <a:miter lim="800000"/>
            <a:headEnd/>
            <a:tailEnd/>
          </a:ln>
        </p:spPr>
      </p:pic>
      <p:sp>
        <p:nvSpPr>
          <p:cNvPr id="2057"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solidFill>
                  <a:srgbClr val="000066"/>
                </a:solidFill>
              </a:defRPr>
            </a:lvl1pPr>
          </a:lstStyle>
          <a:p>
            <a:pPr>
              <a:defRPr/>
            </a:pPr>
            <a:fld id="{34A0B40A-D0C1-476A-992B-0BF9B1CBB98B}" type="datetimeFigureOut">
              <a:rPr lang="nl-NL"/>
              <a:pPr>
                <a:defRPr/>
              </a:pPr>
              <a:t>18-9-2011</a:t>
            </a:fld>
            <a:endParaRPr lang="nl-NL"/>
          </a:p>
        </p:txBody>
      </p:sp>
      <p:sp>
        <p:nvSpPr>
          <p:cNvPr id="2058" name="Rectangle 10"/>
          <p:cNvSpPr>
            <a:spLocks noGrp="1" noChangeArrowheads="1"/>
          </p:cNvSpPr>
          <p:nvPr>
            <p:ph type="ftr" sz="quarter" idx="3"/>
          </p:nvPr>
        </p:nvSpPr>
        <p:spPr bwMode="auto">
          <a:xfrm>
            <a:off x="2878138" y="6369050"/>
            <a:ext cx="359886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spcBef>
                <a:spcPct val="20000"/>
              </a:spcBef>
              <a:defRPr sz="1200">
                <a:solidFill>
                  <a:srgbClr val="000066"/>
                </a:solidFill>
              </a:defRPr>
            </a:lvl1pPr>
          </a:lstStyle>
          <a:p>
            <a:pPr>
              <a:defRPr/>
            </a:pPr>
            <a:endParaRPr lang="nl-NL"/>
          </a:p>
        </p:txBody>
      </p:sp>
      <p:sp>
        <p:nvSpPr>
          <p:cNvPr id="2059" name="Rectangle 11"/>
          <p:cNvSpPr>
            <a:spLocks noGrp="1" noChangeArrowheads="1"/>
          </p:cNvSpPr>
          <p:nvPr>
            <p:ph type="sldNum" sz="quarter" idx="4"/>
          </p:nvPr>
        </p:nvSpPr>
        <p:spPr bwMode="auto">
          <a:xfrm>
            <a:off x="6837363"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20000"/>
              </a:spcBef>
              <a:defRPr sz="1200">
                <a:solidFill>
                  <a:srgbClr val="000066"/>
                </a:solidFill>
              </a:defRPr>
            </a:lvl1pPr>
          </a:lstStyle>
          <a:p>
            <a:pPr>
              <a:defRPr/>
            </a:pPr>
            <a:fld id="{31809597-F098-497C-B6A3-E73EB3066758}"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bg1"/>
          </a:solidFill>
          <a:latin typeface="Arial" charset="0"/>
          <a:cs typeface="Arial" charset="0"/>
        </a:defRPr>
      </a:lvl2pPr>
      <a:lvl3pPr algn="l" rtl="0" eaLnBrk="0" fontAlgn="base" hangingPunct="0">
        <a:spcBef>
          <a:spcPct val="0"/>
        </a:spcBef>
        <a:spcAft>
          <a:spcPct val="0"/>
        </a:spcAft>
        <a:defRPr sz="3600">
          <a:solidFill>
            <a:schemeClr val="bg1"/>
          </a:solidFill>
          <a:latin typeface="Arial" charset="0"/>
          <a:cs typeface="Arial" charset="0"/>
        </a:defRPr>
      </a:lvl3pPr>
      <a:lvl4pPr algn="l" rtl="0" eaLnBrk="0" fontAlgn="base" hangingPunct="0">
        <a:spcBef>
          <a:spcPct val="0"/>
        </a:spcBef>
        <a:spcAft>
          <a:spcPct val="0"/>
        </a:spcAft>
        <a:defRPr sz="3600">
          <a:solidFill>
            <a:schemeClr val="bg1"/>
          </a:solidFill>
          <a:latin typeface="Arial" charset="0"/>
          <a:cs typeface="Arial" charset="0"/>
        </a:defRPr>
      </a:lvl4pPr>
      <a:lvl5pPr algn="l" rtl="0" eaLnBrk="0" fontAlgn="base" hangingPunct="0">
        <a:spcBef>
          <a:spcPct val="0"/>
        </a:spcBef>
        <a:spcAft>
          <a:spcPct val="0"/>
        </a:spcAft>
        <a:defRPr sz="3600">
          <a:solidFill>
            <a:schemeClr val="bg1"/>
          </a:solidFill>
          <a:latin typeface="Arial" charset="0"/>
          <a:cs typeface="Arial" charset="0"/>
        </a:defRPr>
      </a:lvl5pPr>
      <a:lvl6pPr marL="457200" algn="l" rtl="0" fontAlgn="base">
        <a:spcBef>
          <a:spcPct val="0"/>
        </a:spcBef>
        <a:spcAft>
          <a:spcPct val="0"/>
        </a:spcAft>
        <a:defRPr sz="3600">
          <a:solidFill>
            <a:schemeClr val="bg1"/>
          </a:solidFill>
          <a:latin typeface="Arial" charset="0"/>
          <a:cs typeface="Arial" charset="0"/>
        </a:defRPr>
      </a:lvl6pPr>
      <a:lvl7pPr marL="914400" algn="l" rtl="0" fontAlgn="base">
        <a:spcBef>
          <a:spcPct val="0"/>
        </a:spcBef>
        <a:spcAft>
          <a:spcPct val="0"/>
        </a:spcAft>
        <a:defRPr sz="3600">
          <a:solidFill>
            <a:schemeClr val="bg1"/>
          </a:solidFill>
          <a:latin typeface="Arial" charset="0"/>
          <a:cs typeface="Arial" charset="0"/>
        </a:defRPr>
      </a:lvl7pPr>
      <a:lvl8pPr marL="1371600" algn="l" rtl="0" fontAlgn="base">
        <a:spcBef>
          <a:spcPct val="0"/>
        </a:spcBef>
        <a:spcAft>
          <a:spcPct val="0"/>
        </a:spcAft>
        <a:defRPr sz="3600">
          <a:solidFill>
            <a:schemeClr val="bg1"/>
          </a:solidFill>
          <a:latin typeface="Arial" charset="0"/>
          <a:cs typeface="Arial" charset="0"/>
        </a:defRPr>
      </a:lvl8pPr>
      <a:lvl9pPr marL="1828800" algn="l" rtl="0" fontAlgn="base">
        <a:spcBef>
          <a:spcPct val="0"/>
        </a:spcBef>
        <a:spcAft>
          <a:spcPct val="0"/>
        </a:spcAft>
        <a:defRPr sz="36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182B5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182B52"/>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Afbeelding 8" descr="PP_CORP_BACKGR_3.jpg"/>
          <p:cNvPicPr>
            <a:picLocks/>
          </p:cNvPicPr>
          <p:nvPr/>
        </p:nvPicPr>
        <p:blipFill>
          <a:blip r:embed="rId8" cstate="print"/>
          <a:srcRect/>
          <a:stretch>
            <a:fillRect/>
          </a:stretch>
        </p:blipFill>
        <p:spPr bwMode="auto">
          <a:xfrm>
            <a:off x="0" y="0"/>
            <a:ext cx="9144000" cy="6875463"/>
          </a:xfrm>
          <a:prstGeom prst="rect">
            <a:avLst/>
          </a:prstGeom>
          <a:noFill/>
          <a:ln w="9525">
            <a:noFill/>
            <a:miter lim="800000"/>
            <a:headEnd/>
            <a:tailEnd/>
          </a:ln>
        </p:spPr>
      </p:pic>
      <p:pic>
        <p:nvPicPr>
          <p:cNvPr id="19459" name="Picture 14" descr="KULLOGO_RGB 1CM_PSD"/>
          <p:cNvPicPr>
            <a:picLocks noChangeAspect="1" noChangeArrowheads="1"/>
          </p:cNvPicPr>
          <p:nvPr/>
        </p:nvPicPr>
        <p:blipFill>
          <a:blip r:embed="rId9" cstate="print"/>
          <a:srcRect/>
          <a:stretch>
            <a:fillRect/>
          </a:stretch>
        </p:blipFill>
        <p:spPr bwMode="auto">
          <a:xfrm>
            <a:off x="8778875" y="0"/>
            <a:ext cx="361950" cy="1079500"/>
          </a:xfrm>
          <a:prstGeom prst="rect">
            <a:avLst/>
          </a:prstGeom>
          <a:noFill/>
          <a:ln w="9525">
            <a:noFill/>
            <a:miter lim="800000"/>
            <a:headEnd/>
            <a:tailEnd/>
          </a:ln>
        </p:spPr>
      </p:pic>
      <p:sp>
        <p:nvSpPr>
          <p:cNvPr id="19460" name="Rectangle 12"/>
          <p:cNvSpPr>
            <a:spLocks noGrp="1" noChangeArrowheads="1"/>
          </p:cNvSpPr>
          <p:nvPr>
            <p:ph type="body" idx="1"/>
          </p:nvPr>
        </p:nvSpPr>
        <p:spPr bwMode="auto">
          <a:xfrm>
            <a:off x="719138" y="1439863"/>
            <a:ext cx="7920037" cy="467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9461" name="Rectangle 15"/>
          <p:cNvSpPr>
            <a:spLocks noGrp="1" noChangeArrowheads="1"/>
          </p:cNvSpPr>
          <p:nvPr>
            <p:ph type="title"/>
          </p:nvPr>
        </p:nvSpPr>
        <p:spPr bwMode="auto">
          <a:xfrm>
            <a:off x="719138" y="0"/>
            <a:ext cx="7920037"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3081"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lvl1pPr>
          </a:lstStyle>
          <a:p>
            <a:pPr>
              <a:defRPr/>
            </a:pPr>
            <a:fld id="{3D0B7172-3DBF-4467-AF86-4A7515DF4E6F}" type="datetimeFigureOut">
              <a:rPr lang="nl-NL"/>
              <a:pPr>
                <a:defRPr/>
              </a:pPr>
              <a:t>18-9-2011</a:t>
            </a:fld>
            <a:endParaRPr lang="nl-NL"/>
          </a:p>
        </p:txBody>
      </p:sp>
      <p:sp>
        <p:nvSpPr>
          <p:cNvPr id="3082" name="Rectangle 10"/>
          <p:cNvSpPr>
            <a:spLocks noGrp="1" noChangeArrowheads="1"/>
          </p:cNvSpPr>
          <p:nvPr>
            <p:ph type="ftr" sz="quarter" idx="3"/>
          </p:nvPr>
        </p:nvSpPr>
        <p:spPr bwMode="auto">
          <a:xfrm>
            <a:off x="2878138" y="6369050"/>
            <a:ext cx="359886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spcBef>
                <a:spcPct val="20000"/>
              </a:spcBef>
              <a:defRPr sz="1200"/>
            </a:lvl1pPr>
          </a:lstStyle>
          <a:p>
            <a:pPr>
              <a:defRPr/>
            </a:pPr>
            <a:endParaRPr lang="nl-NL"/>
          </a:p>
        </p:txBody>
      </p:sp>
      <p:sp>
        <p:nvSpPr>
          <p:cNvPr id="3083" name="Rectangle 11"/>
          <p:cNvSpPr>
            <a:spLocks noGrp="1" noChangeArrowheads="1"/>
          </p:cNvSpPr>
          <p:nvPr>
            <p:ph type="sldNum" sz="quarter" idx="4"/>
          </p:nvPr>
        </p:nvSpPr>
        <p:spPr bwMode="auto">
          <a:xfrm>
            <a:off x="6837363"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20000"/>
              </a:spcBef>
              <a:defRPr sz="1200"/>
            </a:lvl1pPr>
          </a:lstStyle>
          <a:p>
            <a:pPr>
              <a:defRPr/>
            </a:pPr>
            <a:fld id="{FD0535B1-A6D7-4932-B991-13C5D32319E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2447925" y="1412875"/>
            <a:ext cx="6696075" cy="3238500"/>
          </a:xfrm>
        </p:spPr>
        <p:txBody>
          <a:bodyPr/>
          <a:lstStyle/>
          <a:p>
            <a:pPr algn="ctr" eaLnBrk="1" hangingPunct="1"/>
            <a:r>
              <a:rPr lang="nl-BE" sz="3200" b="1"/>
              <a:t>Symposium</a:t>
            </a:r>
            <a:br>
              <a:rPr lang="nl-BE" sz="3200" b="1"/>
            </a:br>
            <a:r>
              <a:rPr lang="nl-BE" sz="3200" b="1"/>
              <a:t>Toekomstige technische ontwikkelingen voor mensen </a:t>
            </a:r>
            <a:br>
              <a:rPr lang="nl-BE" sz="3200" b="1"/>
            </a:br>
            <a:r>
              <a:rPr lang="nl-BE" sz="3200" b="1"/>
              <a:t>met een visuele beperking</a:t>
            </a:r>
            <a:br>
              <a:rPr lang="nl-BE" sz="3200" b="1"/>
            </a:br>
            <a:r>
              <a:rPr lang="nl-BE" sz="2400"/>
              <a:t/>
            </a:r>
            <a:br>
              <a:rPr lang="nl-BE" sz="2400"/>
            </a:br>
            <a:r>
              <a:rPr lang="nl-BE" sz="2400" b="1">
                <a:solidFill>
                  <a:srgbClr val="FF6600"/>
                </a:solidFill>
              </a:rPr>
              <a:t> 16 september 2011</a:t>
            </a:r>
            <a:r>
              <a:rPr lang="nl-BE" sz="2400"/>
              <a:t/>
            </a:r>
            <a:br>
              <a:rPr lang="nl-BE" sz="2400"/>
            </a:br>
            <a:r>
              <a:rPr lang="nl-BE" sz="2400"/>
              <a:t/>
            </a:r>
            <a:br>
              <a:rPr lang="nl-BE" sz="2400"/>
            </a:br>
            <a:r>
              <a:rPr lang="nl-BE" sz="2400"/>
              <a:t>Inleiding / Introduction</a:t>
            </a:r>
            <a:br>
              <a:rPr lang="nl-BE" sz="2400"/>
            </a:br>
            <a:endParaRPr lang="nl-NL" sz="2400"/>
          </a:p>
        </p:txBody>
      </p:sp>
      <p:sp>
        <p:nvSpPr>
          <p:cNvPr id="28674" name="Rechthoek 2"/>
          <p:cNvSpPr>
            <a:spLocks noChangeArrowheads="1"/>
          </p:cNvSpPr>
          <p:nvPr/>
        </p:nvSpPr>
        <p:spPr bwMode="auto">
          <a:xfrm>
            <a:off x="2411413" y="5595938"/>
            <a:ext cx="6732587" cy="1262062"/>
          </a:xfrm>
          <a:prstGeom prst="rect">
            <a:avLst/>
          </a:prstGeom>
          <a:noFill/>
          <a:ln w="9525">
            <a:noFill/>
            <a:miter lim="800000"/>
            <a:headEnd/>
            <a:tailEnd/>
          </a:ln>
        </p:spPr>
        <p:txBody>
          <a:bodyPr>
            <a:spAutoFit/>
          </a:bodyPr>
          <a:lstStyle/>
          <a:p>
            <a:pPr algn="ctr"/>
            <a:r>
              <a:rPr lang="nl-BE" b="1">
                <a:solidFill>
                  <a:srgbClr val="FF6600"/>
                </a:solidFill>
              </a:rPr>
              <a:t>Prof. dr. ir. Tine Baelmans</a:t>
            </a:r>
            <a:r>
              <a:rPr lang="nl-BE" b="1">
                <a:solidFill>
                  <a:srgbClr val="FF3300"/>
                </a:solidFill>
              </a:rPr>
              <a:t/>
            </a:r>
            <a:br>
              <a:rPr lang="nl-BE" b="1">
                <a:solidFill>
                  <a:srgbClr val="FF3300"/>
                </a:solidFill>
              </a:rPr>
            </a:br>
            <a:r>
              <a:rPr lang="nl-BE"/>
              <a:t>vicerector Studentenbeleid en Diversiteitsbeleid Katholieke Universiteit Leuven</a:t>
            </a:r>
            <a:r>
              <a:rPr lang="nl-BE" sz="2800"/>
              <a:t> </a:t>
            </a:r>
            <a:endParaRPr lang="nl-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nl-BE" smtClean="0"/>
              <a:t>Ethisch Perspectief</a:t>
            </a:r>
            <a:endParaRPr lang="nl-NL" smtClean="0"/>
          </a:p>
        </p:txBody>
      </p:sp>
      <p:sp>
        <p:nvSpPr>
          <p:cNvPr id="38914" name="Rectangle 3"/>
          <p:cNvSpPr>
            <a:spLocks noGrp="1" noChangeArrowheads="1"/>
          </p:cNvSpPr>
          <p:nvPr>
            <p:ph type="body" idx="1"/>
          </p:nvPr>
        </p:nvSpPr>
        <p:spPr/>
        <p:txBody>
          <a:bodyPr/>
          <a:lstStyle/>
          <a:p>
            <a:r>
              <a:rPr lang="nl-BE" smtClean="0"/>
              <a:t>Gelijke kansenprincipe</a:t>
            </a:r>
          </a:p>
          <a:p>
            <a:endParaRPr lang="nl-BE" smtClean="0"/>
          </a:p>
          <a:p>
            <a:r>
              <a:rPr lang="nl-BE" smtClean="0"/>
              <a:t>Bevorderen van de democratisering van het hoger onderwijs</a:t>
            </a:r>
          </a:p>
          <a:p>
            <a:endParaRPr lang="nl-BE" smtClean="0"/>
          </a:p>
          <a:p>
            <a:r>
              <a:rPr lang="nl-BE" smtClean="0"/>
              <a:t>‘Kwetsbare diversiteit’</a:t>
            </a:r>
          </a:p>
          <a:p>
            <a:pPr>
              <a:lnSpc>
                <a:spcPct val="50000"/>
              </a:lnSpc>
              <a:buFontTx/>
              <a:buNone/>
            </a:pPr>
            <a:endParaRPr lang="nl-BE" smtClean="0"/>
          </a:p>
          <a:p>
            <a:pPr lvl="1"/>
            <a:r>
              <a:rPr lang="nl-BE" smtClean="0">
                <a:sym typeface="Wingdings" pitchFamily="2" charset="2"/>
              </a:rPr>
              <a:t>gelijke kansen realiseren = maatschappelijke plicht </a:t>
            </a:r>
          </a:p>
          <a:p>
            <a:pPr lvl="1"/>
            <a:r>
              <a:rPr lang="nl-BE" smtClean="0">
                <a:sym typeface="Wingdings" pitchFamily="2" charset="2"/>
              </a:rPr>
              <a:t>Neemt verschillende vormen aan</a:t>
            </a:r>
          </a:p>
          <a:p>
            <a:pPr lvl="1"/>
            <a:r>
              <a:rPr lang="nl-BE" smtClean="0">
                <a:sym typeface="Wingdings" pitchFamily="2" charset="2"/>
              </a:rPr>
              <a:t>Afhankelijk van maatschappelijke evoluties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nl-BE" smtClean="0"/>
              <a:t>Socio-economisch perspectief</a:t>
            </a:r>
            <a:endParaRPr lang="nl-NL" smtClean="0"/>
          </a:p>
        </p:txBody>
      </p:sp>
      <p:sp>
        <p:nvSpPr>
          <p:cNvPr id="39938" name="Rectangle 3"/>
          <p:cNvSpPr>
            <a:spLocks noGrp="1" noChangeArrowheads="1"/>
          </p:cNvSpPr>
          <p:nvPr>
            <p:ph type="body" idx="1"/>
          </p:nvPr>
        </p:nvSpPr>
        <p:spPr/>
        <p:txBody>
          <a:bodyPr/>
          <a:lstStyle/>
          <a:p>
            <a:r>
              <a:rPr lang="nl-BE" smtClean="0"/>
              <a:t>Streven naar optimale benutting van elk talent in de samenleving</a:t>
            </a:r>
          </a:p>
          <a:p>
            <a:endParaRPr lang="nl-BE" smtClean="0"/>
          </a:p>
          <a:p>
            <a:r>
              <a:rPr lang="nl-BE" smtClean="0"/>
              <a:t>Creëren van een omgeving waarin talent maximaal kan ontwikkelen</a:t>
            </a:r>
          </a:p>
          <a:p>
            <a:endParaRPr lang="nl-BE" smtClean="0"/>
          </a:p>
          <a:p>
            <a:r>
              <a:rPr lang="nl-BE" smtClean="0"/>
              <a:t>Positief inzetten van diversiteit</a:t>
            </a:r>
          </a:p>
          <a:p>
            <a:pPr lvl="1">
              <a:buFont typeface="Symbol" pitchFamily="18" charset="2"/>
              <a:buChar char="Þ"/>
            </a:pPr>
            <a:r>
              <a:rPr lang="nl-BE" smtClean="0">
                <a:sym typeface="Symbol" pitchFamily="18" charset="2"/>
              </a:rPr>
              <a:t>Verscheidenheid aan ideeën en zienswijzen</a:t>
            </a:r>
          </a:p>
          <a:p>
            <a:pPr lvl="1">
              <a:buFont typeface="Symbol" pitchFamily="18" charset="2"/>
              <a:buChar char="Þ"/>
            </a:pPr>
            <a:r>
              <a:rPr lang="nl-BE" smtClean="0">
                <a:sym typeface="Symbol" pitchFamily="18" charset="2"/>
              </a:rPr>
              <a:t>Meer creativiteit en innovatie in onderzoek en onderwijs</a:t>
            </a:r>
          </a:p>
          <a:p>
            <a:endParaRPr lang="nl-BE" smtClean="0">
              <a:sym typeface="Symbol" pitchFamily="18" charset="2"/>
            </a:endParaRPr>
          </a:p>
          <a:p>
            <a:pPr lvl="1">
              <a:buFont typeface="Symbol" pitchFamily="18" charset="2"/>
              <a:buChar char="Þ"/>
            </a:pPr>
            <a:endParaRPr lang="nl-BE" smtClean="0">
              <a:sym typeface="Symbol" pitchFamily="18" charset="2"/>
            </a:endParaRPr>
          </a:p>
          <a:p>
            <a:endParaRPr lang="nl-NL"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nl-BE" smtClean="0"/>
              <a:t>Doelstellingen voor een effectief Diversiteitsbeleid (1)</a:t>
            </a:r>
            <a:endParaRPr lang="nl-NL" smtClean="0"/>
          </a:p>
        </p:txBody>
      </p:sp>
      <p:sp>
        <p:nvSpPr>
          <p:cNvPr id="40962" name="Rectangle 3"/>
          <p:cNvSpPr>
            <a:spLocks noGrp="1" noChangeArrowheads="1"/>
          </p:cNvSpPr>
          <p:nvPr>
            <p:ph type="body" idx="1"/>
          </p:nvPr>
        </p:nvSpPr>
        <p:spPr/>
        <p:txBody>
          <a:bodyPr/>
          <a:lstStyle/>
          <a:p>
            <a:pPr marL="457200" indent="-457200">
              <a:buFontTx/>
              <a:buAutoNum type="arabicPeriod"/>
            </a:pPr>
            <a:endParaRPr lang="nl-NL" smtClean="0"/>
          </a:p>
          <a:p>
            <a:pPr marL="457200" indent="-457200">
              <a:buFontTx/>
              <a:buAutoNum type="arabicPeriod"/>
            </a:pPr>
            <a:r>
              <a:rPr lang="nl-NL" smtClean="0"/>
              <a:t>De K.U.Leuven streeft naar een open houding van alle actoren, om te komen tot een diversiteitscultuur die gedragen wordt door de brede universitaire gemeenschap en waarbij diversiteit ook effectief als meerwaarde ervaren wordt. </a:t>
            </a:r>
          </a:p>
          <a:p>
            <a:pPr marL="457200" indent="-457200">
              <a:buFontTx/>
              <a:buAutoNum type="arabicPeriod"/>
            </a:pPr>
            <a:endParaRPr lang="nl-NL" smtClean="0"/>
          </a:p>
          <a:p>
            <a:pPr marL="457200" indent="-457200">
              <a:buFontTx/>
              <a:buAutoNum type="arabicPeriod"/>
            </a:pPr>
            <a:r>
              <a:rPr lang="nl-NL" smtClean="0"/>
              <a:t>De K.U.Leuven wil een weerspiegeling zijn van het talent in de samenleving en neemt initiatieven om een evenredige en evenwaardige participatie te realiseren.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nl-BE" smtClean="0"/>
              <a:t>Doelstellingen voor een effectief Diversiteitsbeleid (2)</a:t>
            </a:r>
            <a:endParaRPr lang="nl-NL" smtClean="0"/>
          </a:p>
        </p:txBody>
      </p:sp>
      <p:sp>
        <p:nvSpPr>
          <p:cNvPr id="41986" name="Rectangle 3"/>
          <p:cNvSpPr>
            <a:spLocks noGrp="1" noChangeArrowheads="1"/>
          </p:cNvSpPr>
          <p:nvPr>
            <p:ph type="body" idx="1"/>
          </p:nvPr>
        </p:nvSpPr>
        <p:spPr/>
        <p:txBody>
          <a:bodyPr/>
          <a:lstStyle/>
          <a:p>
            <a:pPr marL="457200" indent="-457200">
              <a:buFontTx/>
              <a:buAutoNum type="arabicPeriod" startAt="3"/>
            </a:pPr>
            <a:endParaRPr lang="nl-NL" smtClean="0"/>
          </a:p>
          <a:p>
            <a:pPr marL="457200" indent="-457200">
              <a:buFontTx/>
              <a:buAutoNum type="arabicPeriod" startAt="3"/>
            </a:pPr>
            <a:r>
              <a:rPr lang="nl-NL" smtClean="0"/>
              <a:t>De K.U.Leuven gaat ervan uit dat in alle groepen van de bevolking potentieel talent aanwezig is, ook bij maatschappelijk kwetsbare groepen. </a:t>
            </a:r>
          </a:p>
          <a:p>
            <a:pPr marL="457200" indent="-457200">
              <a:buFontTx/>
              <a:buAutoNum type="arabicPeriod" startAt="3"/>
            </a:pPr>
            <a:endParaRPr lang="nl-NL" smtClean="0"/>
          </a:p>
          <a:p>
            <a:pPr marL="838200" lvl="1" indent="-381000">
              <a:buFontTx/>
              <a:buChar char="•"/>
            </a:pPr>
            <a:r>
              <a:rPr lang="nl-NL" smtClean="0"/>
              <a:t>bewust en pro-actief mogelijke hinderpalen en belemmeringen wegwerken</a:t>
            </a:r>
          </a:p>
          <a:p>
            <a:pPr marL="838200" lvl="1" indent="-381000">
              <a:buFontTx/>
              <a:buChar char="•"/>
            </a:pPr>
            <a:r>
              <a:rPr lang="nl-NL" smtClean="0"/>
              <a:t>vanuit principes van ‘design for all’ </a:t>
            </a:r>
          </a:p>
          <a:p>
            <a:pPr marL="838200" lvl="1" indent="-381000">
              <a:buFontTx/>
              <a:buChar char="•"/>
            </a:pPr>
            <a:r>
              <a:rPr lang="nl-NL" smtClean="0"/>
              <a:t>streven naar een drempelvrije universiteit waar alle studenten en personeelsleden hun talenten maximaal kunnen ontplooien.</a:t>
            </a:r>
          </a:p>
          <a:p>
            <a:pPr marL="457200" indent="-457200">
              <a:buFontTx/>
              <a:buAutoNum type="arabicPeriod" startAt="3"/>
            </a:pPr>
            <a:endParaRPr lang="nl-N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nl-BE" sz="3400" smtClean="0"/>
              <a:t>Belang van een gedragen diversiteitsbeleid doorheen de instelling</a:t>
            </a:r>
            <a:endParaRPr lang="nl-NL" sz="3400" smtClean="0"/>
          </a:p>
        </p:txBody>
      </p:sp>
      <p:sp>
        <p:nvSpPr>
          <p:cNvPr id="43010" name="Rectangle 3"/>
          <p:cNvSpPr>
            <a:spLocks noGrp="1" noChangeArrowheads="1"/>
          </p:cNvSpPr>
          <p:nvPr>
            <p:ph type="body" idx="1"/>
          </p:nvPr>
        </p:nvSpPr>
        <p:spPr/>
        <p:txBody>
          <a:bodyPr/>
          <a:lstStyle/>
          <a:p>
            <a:pPr>
              <a:lnSpc>
                <a:spcPct val="90000"/>
              </a:lnSpc>
            </a:pPr>
            <a:endParaRPr lang="nl-BE" smtClean="0"/>
          </a:p>
          <a:p>
            <a:pPr>
              <a:lnSpc>
                <a:spcPct val="90000"/>
              </a:lnSpc>
            </a:pPr>
            <a:r>
              <a:rPr lang="nl-BE" smtClean="0"/>
              <a:t>Perspectief: diversiteit raakt aan alle aspecten van een hoger onderwijsinstelling</a:t>
            </a:r>
          </a:p>
          <a:p>
            <a:pPr>
              <a:lnSpc>
                <a:spcPct val="90000"/>
              </a:lnSpc>
            </a:pPr>
            <a:endParaRPr lang="nl-BE" smtClean="0"/>
          </a:p>
          <a:p>
            <a:pPr>
              <a:lnSpc>
                <a:spcPct val="90000"/>
              </a:lnSpc>
            </a:pPr>
            <a:r>
              <a:rPr lang="nl-BE" smtClean="0"/>
              <a:t>Vaak reeds verschillende diversiteitsaspecten impliciet aanwezig</a:t>
            </a:r>
          </a:p>
          <a:p>
            <a:pPr lvl="1">
              <a:lnSpc>
                <a:spcPct val="60000"/>
              </a:lnSpc>
            </a:pPr>
            <a:endParaRPr lang="nl-BE" smtClean="0">
              <a:sym typeface="Wingdings" pitchFamily="2" charset="2"/>
            </a:endParaRPr>
          </a:p>
          <a:p>
            <a:pPr>
              <a:lnSpc>
                <a:spcPct val="90000"/>
              </a:lnSpc>
            </a:pPr>
            <a:r>
              <a:rPr lang="nl-BE" smtClean="0">
                <a:sym typeface="Wingdings" pitchFamily="2" charset="2"/>
              </a:rPr>
              <a:t>Diversiteit gaat breed en zit vervlochten doorheen zowel onderwijsaspecten als organisatorische aspecten van de instelling</a:t>
            </a:r>
            <a:endParaRPr lang="nl-NL"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nl-BE" smtClean="0"/>
              <a:t>Diversiteit raakt aan alle facetten van de academische gemeenschap</a:t>
            </a:r>
            <a:endParaRPr lang="nl-NL" smtClean="0"/>
          </a:p>
        </p:txBody>
      </p:sp>
      <p:sp>
        <p:nvSpPr>
          <p:cNvPr id="44034" name="Rectangle 3"/>
          <p:cNvSpPr>
            <a:spLocks noGrp="1" noChangeArrowheads="1"/>
          </p:cNvSpPr>
          <p:nvPr>
            <p:ph type="body" sz="half" idx="1"/>
          </p:nvPr>
        </p:nvSpPr>
        <p:spPr>
          <a:xfrm>
            <a:off x="684213" y="1125538"/>
            <a:ext cx="7920037" cy="2260600"/>
          </a:xfrm>
        </p:spPr>
        <p:txBody>
          <a:bodyPr/>
          <a:lstStyle/>
          <a:p>
            <a:endParaRPr lang="en-US" sz="2000" smtClean="0"/>
          </a:p>
        </p:txBody>
      </p:sp>
      <p:sp>
        <p:nvSpPr>
          <p:cNvPr id="148482" name="Oval 2"/>
          <p:cNvSpPr>
            <a:spLocks noChangeArrowheads="1"/>
          </p:cNvSpPr>
          <p:nvPr/>
        </p:nvSpPr>
        <p:spPr bwMode="auto">
          <a:xfrm>
            <a:off x="1114425" y="3429000"/>
            <a:ext cx="5040313" cy="2592388"/>
          </a:xfrm>
          <a:prstGeom prst="ellipse">
            <a:avLst/>
          </a:prstGeom>
          <a:noFill/>
          <a:ln w="28575">
            <a:solidFill>
              <a:srgbClr val="FF3300"/>
            </a:solidFill>
            <a:round/>
            <a:headEnd/>
            <a:tailEnd/>
          </a:ln>
        </p:spPr>
        <p:txBody>
          <a:bodyPr wrap="none" anchor="ctr"/>
          <a:lstStyle/>
          <a:p>
            <a:endParaRPr lang="nl-BE"/>
          </a:p>
        </p:txBody>
      </p:sp>
      <p:sp>
        <p:nvSpPr>
          <p:cNvPr id="148484" name="Rectangle 4"/>
          <p:cNvSpPr>
            <a:spLocks noChangeArrowheads="1"/>
          </p:cNvSpPr>
          <p:nvPr/>
        </p:nvSpPr>
        <p:spPr bwMode="auto">
          <a:xfrm>
            <a:off x="250825" y="2660650"/>
            <a:ext cx="6551613" cy="3840163"/>
          </a:xfrm>
          <a:prstGeom prst="rect">
            <a:avLst/>
          </a:prstGeom>
          <a:noFill/>
          <a:ln w="25400">
            <a:solidFill>
              <a:schemeClr val="accent2"/>
            </a:solidFill>
            <a:miter lim="800000"/>
            <a:headEnd/>
            <a:tailEnd/>
          </a:ln>
        </p:spPr>
        <p:txBody>
          <a:bodyPr wrap="none" anchor="ctr"/>
          <a:lstStyle/>
          <a:p>
            <a:endParaRPr lang="nl-BE"/>
          </a:p>
        </p:txBody>
      </p:sp>
      <p:sp>
        <p:nvSpPr>
          <p:cNvPr id="148485" name="AutoShape 5"/>
          <p:cNvSpPr>
            <a:spLocks noChangeArrowheads="1"/>
          </p:cNvSpPr>
          <p:nvPr/>
        </p:nvSpPr>
        <p:spPr bwMode="auto">
          <a:xfrm>
            <a:off x="250825" y="1196975"/>
            <a:ext cx="6551613" cy="1439863"/>
          </a:xfrm>
          <a:prstGeom prst="triangle">
            <a:avLst>
              <a:gd name="adj" fmla="val 50000"/>
            </a:avLst>
          </a:prstGeom>
          <a:solidFill>
            <a:srgbClr val="FFCC99"/>
          </a:solidFill>
          <a:ln w="25400">
            <a:solidFill>
              <a:srgbClr val="FF3300"/>
            </a:solidFill>
            <a:miter lim="800000"/>
            <a:headEnd/>
            <a:tailEnd/>
          </a:ln>
        </p:spPr>
        <p:txBody>
          <a:bodyPr wrap="none" anchor="ctr"/>
          <a:lstStyle/>
          <a:p>
            <a:pPr algn="ctr"/>
            <a:endParaRPr lang="en-US">
              <a:solidFill>
                <a:srgbClr val="FF3300"/>
              </a:solidFill>
            </a:endParaRPr>
          </a:p>
        </p:txBody>
      </p:sp>
      <p:pic>
        <p:nvPicPr>
          <p:cNvPr id="148486" name="Picture 6" descr="peoplemeeting"/>
          <p:cNvPicPr>
            <a:picLocks noChangeAspect="1" noChangeArrowheads="1"/>
          </p:cNvPicPr>
          <p:nvPr/>
        </p:nvPicPr>
        <p:blipFill>
          <a:blip r:embed="rId2" cstate="print"/>
          <a:srcRect/>
          <a:stretch>
            <a:fillRect/>
          </a:stretch>
        </p:blipFill>
        <p:spPr bwMode="auto">
          <a:xfrm>
            <a:off x="1330325" y="3068638"/>
            <a:ext cx="1209675" cy="904875"/>
          </a:xfrm>
          <a:prstGeom prst="rect">
            <a:avLst/>
          </a:prstGeom>
          <a:noFill/>
          <a:ln w="9525">
            <a:noFill/>
            <a:miter lim="800000"/>
            <a:headEnd/>
            <a:tailEnd/>
          </a:ln>
        </p:spPr>
      </p:pic>
      <p:pic>
        <p:nvPicPr>
          <p:cNvPr id="148487" name="Picture 7" descr="peoplemeeting"/>
          <p:cNvPicPr>
            <a:picLocks noChangeAspect="1" noChangeArrowheads="1"/>
          </p:cNvPicPr>
          <p:nvPr/>
        </p:nvPicPr>
        <p:blipFill>
          <a:blip r:embed="rId2" cstate="print"/>
          <a:srcRect/>
          <a:stretch>
            <a:fillRect/>
          </a:stretch>
        </p:blipFill>
        <p:spPr bwMode="auto">
          <a:xfrm>
            <a:off x="5002213" y="5300663"/>
            <a:ext cx="1209675" cy="904875"/>
          </a:xfrm>
          <a:prstGeom prst="rect">
            <a:avLst/>
          </a:prstGeom>
          <a:noFill/>
          <a:ln w="9525">
            <a:noFill/>
            <a:miter lim="800000"/>
            <a:headEnd/>
            <a:tailEnd/>
          </a:ln>
        </p:spPr>
      </p:pic>
      <p:grpSp>
        <p:nvGrpSpPr>
          <p:cNvPr id="2" name="Group 8"/>
          <p:cNvGrpSpPr>
            <a:grpSpLocks/>
          </p:cNvGrpSpPr>
          <p:nvPr/>
        </p:nvGrpSpPr>
        <p:grpSpPr bwMode="auto">
          <a:xfrm>
            <a:off x="2698750" y="3860800"/>
            <a:ext cx="1922463" cy="1368425"/>
            <a:chOff x="3061" y="2024"/>
            <a:chExt cx="1211" cy="862"/>
          </a:xfrm>
        </p:grpSpPr>
        <p:pic>
          <p:nvPicPr>
            <p:cNvPr id="44059" name="Picture 9" descr="people_question"/>
            <p:cNvPicPr>
              <a:picLocks noChangeAspect="1" noChangeArrowheads="1"/>
            </p:cNvPicPr>
            <p:nvPr/>
          </p:nvPicPr>
          <p:blipFill>
            <a:blip r:embed="rId3" cstate="print"/>
            <a:srcRect/>
            <a:stretch>
              <a:fillRect/>
            </a:stretch>
          </p:blipFill>
          <p:spPr bwMode="auto">
            <a:xfrm flipH="1">
              <a:off x="3061" y="2024"/>
              <a:ext cx="646" cy="862"/>
            </a:xfrm>
            <a:prstGeom prst="rect">
              <a:avLst/>
            </a:prstGeom>
            <a:noFill/>
            <a:ln w="9525">
              <a:noFill/>
              <a:miter lim="800000"/>
              <a:headEnd/>
              <a:tailEnd/>
            </a:ln>
          </p:spPr>
        </p:pic>
        <p:pic>
          <p:nvPicPr>
            <p:cNvPr id="44060" name="Picture 10" descr="people_question"/>
            <p:cNvPicPr>
              <a:picLocks noChangeAspect="1" noChangeArrowheads="1"/>
            </p:cNvPicPr>
            <p:nvPr/>
          </p:nvPicPr>
          <p:blipFill>
            <a:blip r:embed="rId3" cstate="print"/>
            <a:srcRect/>
            <a:stretch>
              <a:fillRect/>
            </a:stretch>
          </p:blipFill>
          <p:spPr bwMode="auto">
            <a:xfrm>
              <a:off x="3626" y="2024"/>
              <a:ext cx="646" cy="862"/>
            </a:xfrm>
            <a:prstGeom prst="rect">
              <a:avLst/>
            </a:prstGeom>
            <a:noFill/>
            <a:ln w="9525">
              <a:noFill/>
              <a:miter lim="800000"/>
              <a:headEnd/>
              <a:tailEnd/>
            </a:ln>
          </p:spPr>
        </p:pic>
      </p:grpSp>
      <p:grpSp>
        <p:nvGrpSpPr>
          <p:cNvPr id="3" name="Group 11"/>
          <p:cNvGrpSpPr>
            <a:grpSpLocks/>
          </p:cNvGrpSpPr>
          <p:nvPr/>
        </p:nvGrpSpPr>
        <p:grpSpPr bwMode="auto">
          <a:xfrm>
            <a:off x="1185863" y="5300663"/>
            <a:ext cx="1371600" cy="1036637"/>
            <a:chOff x="3016" y="3203"/>
            <a:chExt cx="864" cy="653"/>
          </a:xfrm>
        </p:grpSpPr>
        <p:pic>
          <p:nvPicPr>
            <p:cNvPr id="44055" name="Picture 12" descr="stock-vector-people-asking-questions-vector-style-27250063"/>
            <p:cNvPicPr>
              <a:picLocks noChangeAspect="1" noChangeArrowheads="1"/>
            </p:cNvPicPr>
            <p:nvPr/>
          </p:nvPicPr>
          <p:blipFill>
            <a:blip r:embed="rId4" cstate="print"/>
            <a:srcRect/>
            <a:stretch>
              <a:fillRect/>
            </a:stretch>
          </p:blipFill>
          <p:spPr bwMode="auto">
            <a:xfrm>
              <a:off x="3016" y="3203"/>
              <a:ext cx="864" cy="653"/>
            </a:xfrm>
            <a:prstGeom prst="rect">
              <a:avLst/>
            </a:prstGeom>
            <a:noFill/>
            <a:ln w="9525">
              <a:noFill/>
              <a:miter lim="800000"/>
              <a:headEnd/>
              <a:tailEnd/>
            </a:ln>
          </p:spPr>
        </p:pic>
        <p:sp>
          <p:nvSpPr>
            <p:cNvPr id="44056" name="Oval 13"/>
            <p:cNvSpPr>
              <a:spLocks noChangeArrowheads="1"/>
            </p:cNvSpPr>
            <p:nvPr/>
          </p:nvSpPr>
          <p:spPr bwMode="auto">
            <a:xfrm>
              <a:off x="3016" y="3218"/>
              <a:ext cx="227"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7" name="Oval 14"/>
            <p:cNvSpPr>
              <a:spLocks noChangeArrowheads="1"/>
            </p:cNvSpPr>
            <p:nvPr/>
          </p:nvSpPr>
          <p:spPr bwMode="auto">
            <a:xfrm>
              <a:off x="3696" y="3249"/>
              <a:ext cx="18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8" name="Oval 15"/>
            <p:cNvSpPr>
              <a:spLocks noChangeArrowheads="1"/>
            </p:cNvSpPr>
            <p:nvPr/>
          </p:nvSpPr>
          <p:spPr bwMode="auto">
            <a:xfrm>
              <a:off x="3379" y="3294"/>
              <a:ext cx="27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grpSp>
      <p:sp>
        <p:nvSpPr>
          <p:cNvPr id="148496" name="AutoShape 16"/>
          <p:cNvSpPr>
            <a:spLocks noChangeArrowheads="1"/>
          </p:cNvSpPr>
          <p:nvPr/>
        </p:nvSpPr>
        <p:spPr bwMode="auto">
          <a:xfrm>
            <a:off x="3490913" y="4437063"/>
            <a:ext cx="360362" cy="360362"/>
          </a:xfrm>
          <a:custGeom>
            <a:avLst/>
            <a:gdLst>
              <a:gd name="T0" fmla="*/ 3022736 w 21600"/>
              <a:gd name="T1" fmla="*/ 608728 h 21600"/>
              <a:gd name="T2" fmla="*/ 814969 w 21600"/>
              <a:gd name="T3" fmla="*/ 3006036 h 21600"/>
              <a:gd name="T4" fmla="*/ 3022736 w 21600"/>
              <a:gd name="T5" fmla="*/ 6012073 h 21600"/>
              <a:gd name="T6" fmla="*/ 5197104 w 21600"/>
              <a:gd name="T7" fmla="*/ 300603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rgbClr val="FF3300"/>
            </a:solidFill>
            <a:miter lim="800000"/>
            <a:headEnd/>
            <a:tailEnd/>
          </a:ln>
        </p:spPr>
        <p:txBody>
          <a:bodyPr wrap="none" anchor="ctr"/>
          <a:lstStyle/>
          <a:p>
            <a:endParaRPr lang="en-US"/>
          </a:p>
        </p:txBody>
      </p:sp>
      <p:sp>
        <p:nvSpPr>
          <p:cNvPr id="148498" name="Text Box 18"/>
          <p:cNvSpPr txBox="1">
            <a:spLocks noChangeArrowheads="1"/>
          </p:cNvSpPr>
          <p:nvPr/>
        </p:nvSpPr>
        <p:spPr bwMode="auto">
          <a:xfrm>
            <a:off x="609600" y="4221163"/>
            <a:ext cx="1441450" cy="941387"/>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Diversiteits-gevoelig </a:t>
            </a:r>
            <a:r>
              <a:rPr lang="en-US" sz="1800" b="1">
                <a:solidFill>
                  <a:srgbClr val="FF3300"/>
                </a:solidFill>
              </a:rPr>
              <a:t>personeel</a:t>
            </a:r>
          </a:p>
        </p:txBody>
      </p:sp>
      <p:sp>
        <p:nvSpPr>
          <p:cNvPr id="148499" name="Text Box 19"/>
          <p:cNvSpPr txBox="1">
            <a:spLocks noChangeArrowheads="1"/>
          </p:cNvSpPr>
          <p:nvPr/>
        </p:nvSpPr>
        <p:spPr bwMode="auto">
          <a:xfrm>
            <a:off x="4859338" y="4149725"/>
            <a:ext cx="1871662" cy="941388"/>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b="1">
                <a:solidFill>
                  <a:srgbClr val="FF3300"/>
                </a:solidFill>
              </a:rPr>
              <a:t>Studenten</a:t>
            </a:r>
            <a:r>
              <a:rPr lang="en-US" sz="1800">
                <a:solidFill>
                  <a:srgbClr val="182B52"/>
                </a:solidFill>
              </a:rPr>
              <a:t> met diversiteits-ervaring</a:t>
            </a:r>
          </a:p>
        </p:txBody>
      </p:sp>
      <p:sp>
        <p:nvSpPr>
          <p:cNvPr id="148500" name="Text Box 20"/>
          <p:cNvSpPr txBox="1">
            <a:spLocks noChangeArrowheads="1"/>
          </p:cNvSpPr>
          <p:nvPr/>
        </p:nvSpPr>
        <p:spPr bwMode="auto">
          <a:xfrm>
            <a:off x="2841625" y="2847975"/>
            <a:ext cx="1584325" cy="941388"/>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b="1">
                <a:solidFill>
                  <a:srgbClr val="FF3300"/>
                </a:solidFill>
              </a:rPr>
              <a:t>Onderzoek</a:t>
            </a:r>
            <a:r>
              <a:rPr lang="en-US" sz="1800">
                <a:solidFill>
                  <a:srgbClr val="182B52"/>
                </a:solidFill>
              </a:rPr>
              <a:t>s- gebaseerde expertise</a:t>
            </a:r>
          </a:p>
        </p:txBody>
      </p:sp>
      <p:sp>
        <p:nvSpPr>
          <p:cNvPr id="148501" name="Text Box 21"/>
          <p:cNvSpPr txBox="1">
            <a:spLocks noChangeArrowheads="1"/>
          </p:cNvSpPr>
          <p:nvPr/>
        </p:nvSpPr>
        <p:spPr bwMode="auto">
          <a:xfrm>
            <a:off x="2843213" y="5641975"/>
            <a:ext cx="1727200" cy="666750"/>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 en </a:t>
            </a:r>
            <a:r>
              <a:rPr lang="en-US" sz="1800" b="1">
                <a:solidFill>
                  <a:srgbClr val="FF3300"/>
                </a:solidFill>
              </a:rPr>
              <a:t>onderwijs</a:t>
            </a:r>
            <a:endParaRPr lang="en-US" sz="1800">
              <a:solidFill>
                <a:srgbClr val="182B52"/>
              </a:solidFill>
            </a:endParaRPr>
          </a:p>
        </p:txBody>
      </p:sp>
      <p:grpSp>
        <p:nvGrpSpPr>
          <p:cNvPr id="4" name="Group 22"/>
          <p:cNvGrpSpPr>
            <a:grpSpLocks/>
          </p:cNvGrpSpPr>
          <p:nvPr/>
        </p:nvGrpSpPr>
        <p:grpSpPr bwMode="auto">
          <a:xfrm>
            <a:off x="4786313" y="2997200"/>
            <a:ext cx="1371600" cy="1036638"/>
            <a:chOff x="3016" y="3203"/>
            <a:chExt cx="864" cy="653"/>
          </a:xfrm>
        </p:grpSpPr>
        <p:pic>
          <p:nvPicPr>
            <p:cNvPr id="44051" name="Picture 23" descr="stock-vector-people-asking-questions-vector-style-27250063"/>
            <p:cNvPicPr>
              <a:picLocks noChangeAspect="1" noChangeArrowheads="1"/>
            </p:cNvPicPr>
            <p:nvPr/>
          </p:nvPicPr>
          <p:blipFill>
            <a:blip r:embed="rId4" cstate="print"/>
            <a:srcRect/>
            <a:stretch>
              <a:fillRect/>
            </a:stretch>
          </p:blipFill>
          <p:spPr bwMode="auto">
            <a:xfrm>
              <a:off x="3016" y="3203"/>
              <a:ext cx="864" cy="653"/>
            </a:xfrm>
            <a:prstGeom prst="rect">
              <a:avLst/>
            </a:prstGeom>
            <a:noFill/>
            <a:ln w="9525">
              <a:noFill/>
              <a:miter lim="800000"/>
              <a:headEnd/>
              <a:tailEnd/>
            </a:ln>
          </p:spPr>
        </p:pic>
        <p:sp>
          <p:nvSpPr>
            <p:cNvPr id="44052" name="Oval 24"/>
            <p:cNvSpPr>
              <a:spLocks noChangeArrowheads="1"/>
            </p:cNvSpPr>
            <p:nvPr/>
          </p:nvSpPr>
          <p:spPr bwMode="auto">
            <a:xfrm>
              <a:off x="3016" y="3218"/>
              <a:ext cx="227"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3" name="Oval 25"/>
            <p:cNvSpPr>
              <a:spLocks noChangeArrowheads="1"/>
            </p:cNvSpPr>
            <p:nvPr/>
          </p:nvSpPr>
          <p:spPr bwMode="auto">
            <a:xfrm>
              <a:off x="3696" y="3249"/>
              <a:ext cx="18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4" name="Oval 26"/>
            <p:cNvSpPr>
              <a:spLocks noChangeArrowheads="1"/>
            </p:cNvSpPr>
            <p:nvPr/>
          </p:nvSpPr>
          <p:spPr bwMode="auto">
            <a:xfrm>
              <a:off x="3379" y="3294"/>
              <a:ext cx="27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grpSp>
      <p:sp>
        <p:nvSpPr>
          <p:cNvPr id="148507" name="Text Box 27"/>
          <p:cNvSpPr txBox="1">
            <a:spLocks noChangeArrowheads="1"/>
          </p:cNvSpPr>
          <p:nvPr/>
        </p:nvSpPr>
        <p:spPr bwMode="auto">
          <a:xfrm>
            <a:off x="2641600" y="4405313"/>
            <a:ext cx="2016125" cy="392112"/>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Diversiteits</a:t>
            </a:r>
            <a:r>
              <a:rPr lang="en-US" sz="1800" b="1">
                <a:solidFill>
                  <a:srgbClr val="FF3300"/>
                </a:solidFill>
              </a:rPr>
              <a:t>beleid</a:t>
            </a:r>
            <a:endParaRPr lang="en-US" sz="1800">
              <a:solidFill>
                <a:srgbClr val="182B52"/>
              </a:solidFill>
            </a:endParaRPr>
          </a:p>
        </p:txBody>
      </p:sp>
      <p:sp>
        <p:nvSpPr>
          <p:cNvPr id="148508" name="Text Box 28"/>
          <p:cNvSpPr txBox="1">
            <a:spLocks noChangeArrowheads="1"/>
          </p:cNvSpPr>
          <p:nvPr/>
        </p:nvSpPr>
        <p:spPr bwMode="auto">
          <a:xfrm>
            <a:off x="2235200" y="1873250"/>
            <a:ext cx="2663825" cy="666750"/>
          </a:xfrm>
          <a:prstGeom prst="rect">
            <a:avLst/>
          </a:prstGeom>
          <a:solidFill>
            <a:schemeClr val="bg1"/>
          </a:solidFill>
          <a:ln w="25400">
            <a:solidFill>
              <a:srgbClr val="FF3300"/>
            </a:solidFill>
            <a:miter lim="800000"/>
            <a:headEnd/>
            <a:tailEnd/>
          </a:ln>
        </p:spPr>
        <p:txBody>
          <a:bodyPr>
            <a:spAutoFit/>
          </a:bodyPr>
          <a:lstStyle/>
          <a:p>
            <a:pPr algn="ctr">
              <a:spcBef>
                <a:spcPct val="50000"/>
              </a:spcBef>
            </a:pPr>
            <a:r>
              <a:rPr lang="en-US" sz="1800">
                <a:solidFill>
                  <a:srgbClr val="182B52"/>
                </a:solidFill>
              </a:rPr>
              <a:t>Een diversiteits- </a:t>
            </a:r>
            <a:r>
              <a:rPr lang="en-US" sz="1800" b="1">
                <a:solidFill>
                  <a:srgbClr val="FF3300"/>
                </a:solidFill>
              </a:rPr>
              <a:t>gevoelige universiteit</a:t>
            </a:r>
          </a:p>
        </p:txBody>
      </p:sp>
      <p:sp>
        <p:nvSpPr>
          <p:cNvPr id="44050" name="Text Box 31"/>
          <p:cNvSpPr txBox="1">
            <a:spLocks noChangeArrowheads="1"/>
          </p:cNvSpPr>
          <p:nvPr/>
        </p:nvSpPr>
        <p:spPr bwMode="auto">
          <a:xfrm>
            <a:off x="6877050" y="3213100"/>
            <a:ext cx="2159000" cy="1552575"/>
          </a:xfrm>
          <a:prstGeom prst="rect">
            <a:avLst/>
          </a:prstGeom>
          <a:noFill/>
          <a:ln w="9525">
            <a:noFill/>
            <a:miter lim="800000"/>
            <a:headEnd/>
            <a:tailEnd/>
          </a:ln>
        </p:spPr>
        <p:txBody>
          <a:bodyPr>
            <a:spAutoFit/>
          </a:bodyPr>
          <a:lstStyle/>
          <a:p>
            <a:pPr>
              <a:spcBef>
                <a:spcPct val="50000"/>
              </a:spcBef>
              <a:buFontTx/>
              <a:buChar char="•"/>
            </a:pPr>
            <a:r>
              <a:rPr lang="en-US" b="1">
                <a:solidFill>
                  <a:srgbClr val="182B52"/>
                </a:solidFill>
              </a:rPr>
              <a:t> Visietekst</a:t>
            </a:r>
          </a:p>
          <a:p>
            <a:pPr>
              <a:spcBef>
                <a:spcPct val="50000"/>
              </a:spcBef>
              <a:buFontTx/>
              <a:buChar char="•"/>
            </a:pPr>
            <a:r>
              <a:rPr lang="en-US" b="1">
                <a:solidFill>
                  <a:srgbClr val="182B52"/>
                </a:solidFill>
              </a:rPr>
              <a:t> Beleidsplan</a:t>
            </a:r>
          </a:p>
          <a:p>
            <a:pPr>
              <a:spcBef>
                <a:spcPct val="50000"/>
              </a:spcBef>
              <a:buFontTx/>
              <a:buChar char="•"/>
            </a:pPr>
            <a:r>
              <a:rPr lang="en-US" b="1">
                <a:solidFill>
                  <a:srgbClr val="182B52"/>
                </a:solidFill>
              </a:rPr>
              <a:t> Actieplan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4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5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4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4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84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85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8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4" grpId="0" animBg="1"/>
      <p:bldP spid="148485" grpId="0" animBg="1"/>
      <p:bldP spid="148496" grpId="0" animBg="1"/>
      <p:bldP spid="148498" grpId="0" animBg="1"/>
      <p:bldP spid="148499" grpId="0" animBg="1"/>
      <p:bldP spid="148500" grpId="0" animBg="1"/>
      <p:bldP spid="148501" grpId="0" animBg="1"/>
      <p:bldP spid="148507" grpId="0" animBg="1"/>
      <p:bldP spid="148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nl-BE" smtClean="0"/>
              <a:t>Een diversiteitsbeleid gedragen door de volledige instelling</a:t>
            </a:r>
            <a:endParaRPr lang="nl-NL" smtClean="0"/>
          </a:p>
        </p:txBody>
      </p:sp>
      <p:sp>
        <p:nvSpPr>
          <p:cNvPr id="148483" name="Rectangle 3"/>
          <p:cNvSpPr>
            <a:spLocks noGrp="1" noChangeArrowheads="1"/>
          </p:cNvSpPr>
          <p:nvPr>
            <p:ph type="body" idx="1"/>
          </p:nvPr>
        </p:nvSpPr>
        <p:spPr/>
        <p:txBody>
          <a:bodyPr/>
          <a:lstStyle/>
          <a:p>
            <a:pPr>
              <a:defRPr/>
            </a:pPr>
            <a:endParaRPr lang="nl-BE" dirty="0" smtClean="0"/>
          </a:p>
          <a:p>
            <a:pPr>
              <a:defRPr/>
            </a:pPr>
            <a:r>
              <a:rPr lang="nl-BE" dirty="0" smtClean="0"/>
              <a:t>Veranderingen in instellingscultuur: ondersteuning door een </a:t>
            </a:r>
            <a:r>
              <a:rPr lang="nl-BE" b="1" dirty="0" smtClean="0"/>
              <a:t>structuur</a:t>
            </a:r>
            <a:r>
              <a:rPr lang="nl-BE" dirty="0" smtClean="0"/>
              <a:t> noodzakelijk</a:t>
            </a:r>
          </a:p>
          <a:p>
            <a:pPr>
              <a:defRPr/>
            </a:pPr>
            <a:endParaRPr lang="nl-BE" dirty="0" smtClean="0"/>
          </a:p>
          <a:p>
            <a:pPr lvl="1" eaLnBrk="1" hangingPunct="1">
              <a:buFontTx/>
              <a:buNone/>
              <a:defRPr/>
            </a:pPr>
            <a:r>
              <a:rPr lang="nl-BE" sz="2400" dirty="0" smtClean="0"/>
              <a:t>	Nieuwe organisatiestructuur Diversiteit (2009-2010)</a:t>
            </a:r>
          </a:p>
          <a:p>
            <a:pPr lvl="1" indent="-144000" eaLnBrk="1" hangingPunct="1">
              <a:buFontTx/>
              <a:buNone/>
              <a:defRPr/>
            </a:pPr>
            <a:endParaRPr lang="nl-BE" sz="1000" dirty="0" smtClean="0"/>
          </a:p>
          <a:p>
            <a:pPr lvl="2" eaLnBrk="1" hangingPunct="1">
              <a:defRPr/>
            </a:pPr>
            <a:r>
              <a:rPr lang="nl-BE" sz="2400" dirty="0" err="1" smtClean="0"/>
              <a:t>Diversiteitsraad</a:t>
            </a:r>
            <a:endParaRPr lang="nl-BE" sz="2400" dirty="0" smtClean="0"/>
          </a:p>
          <a:p>
            <a:pPr lvl="2" eaLnBrk="1" hangingPunct="1">
              <a:defRPr/>
            </a:pPr>
            <a:r>
              <a:rPr lang="nl-BE" sz="2400" dirty="0" smtClean="0"/>
              <a:t>Werkgroepen </a:t>
            </a:r>
            <a:r>
              <a:rPr lang="nl-BE" sz="2400" dirty="0" err="1" smtClean="0"/>
              <a:t>diversiteitsbeleid</a:t>
            </a:r>
            <a:endParaRPr lang="nl-BE" sz="2400" dirty="0" smtClean="0"/>
          </a:p>
          <a:p>
            <a:pPr lvl="2" eaLnBrk="1" hangingPunct="1">
              <a:defRPr/>
            </a:pPr>
            <a:r>
              <a:rPr lang="nl-BE" sz="2400" dirty="0" smtClean="0"/>
              <a:t>Netwerk van </a:t>
            </a:r>
            <a:r>
              <a:rPr lang="nl-BE" sz="2400" dirty="0" err="1" smtClean="0"/>
              <a:t>diversiteitsteams</a:t>
            </a:r>
            <a:r>
              <a:rPr lang="nl-BE" sz="2400" dirty="0" smtClean="0"/>
              <a:t> in de faculteiten en diensten</a:t>
            </a:r>
          </a:p>
          <a:p>
            <a:pPr lvl="2" eaLnBrk="1" hangingPunct="1">
              <a:defRPr/>
            </a:pPr>
            <a:endParaRPr lang="nl-BE" b="1" dirty="0" smtClean="0"/>
          </a:p>
          <a:p>
            <a:pPr>
              <a:defRPr/>
            </a:pPr>
            <a:endParaRPr lang="nl-BE" dirty="0" smtClean="0"/>
          </a:p>
          <a:p>
            <a:pPr>
              <a:defRPr/>
            </a:pPr>
            <a:endParaRPr lang="nl-B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Rectangle 5"/>
          <p:cNvSpPr>
            <a:spLocks noGrp="1" noChangeArrowheads="1"/>
          </p:cNvSpPr>
          <p:nvPr>
            <p:ph type="title" sz="quarter"/>
          </p:nvPr>
        </p:nvSpPr>
        <p:spPr/>
        <p:txBody>
          <a:bodyPr/>
          <a:lstStyle/>
          <a:p>
            <a:pPr eaLnBrk="1" hangingPunct="1"/>
            <a:r>
              <a:rPr lang="nl-BE" sz="3200" smtClean="0"/>
              <a:t>    iversiteit &amp; algemeen beleid</a:t>
            </a:r>
            <a:endParaRPr lang="nl-NL" smtClean="0"/>
          </a:p>
        </p:txBody>
      </p:sp>
      <p:grpSp>
        <p:nvGrpSpPr>
          <p:cNvPr id="1078" name="Group 85"/>
          <p:cNvGrpSpPr>
            <a:grpSpLocks/>
          </p:cNvGrpSpPr>
          <p:nvPr/>
        </p:nvGrpSpPr>
        <p:grpSpPr bwMode="auto">
          <a:xfrm>
            <a:off x="684213" y="1989138"/>
            <a:ext cx="7920037" cy="4567237"/>
            <a:chOff x="218" y="926"/>
            <a:chExt cx="5202" cy="3204"/>
          </a:xfrm>
        </p:grpSpPr>
        <p:sp>
          <p:nvSpPr>
            <p:cNvPr id="140290" name="AutoShape 2"/>
            <p:cNvSpPr>
              <a:spLocks noChangeAspect="1" noChangeArrowheads="1"/>
            </p:cNvSpPr>
            <p:nvPr/>
          </p:nvSpPr>
          <p:spPr bwMode="auto">
            <a:xfrm rot="16200000">
              <a:off x="3957" y="1163"/>
              <a:ext cx="508" cy="1936"/>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82" name="Text Box 3"/>
            <p:cNvSpPr txBox="1">
              <a:spLocks noChangeArrowheads="1"/>
            </p:cNvSpPr>
            <p:nvPr/>
          </p:nvSpPr>
          <p:spPr bwMode="auto">
            <a:xfrm>
              <a:off x="4150" y="1969"/>
              <a:ext cx="1270" cy="279"/>
            </a:xfrm>
            <a:prstGeom prst="rect">
              <a:avLst/>
            </a:prstGeom>
            <a:noFill/>
            <a:ln w="9525">
              <a:noFill/>
              <a:miter lim="800000"/>
              <a:headEnd/>
              <a:tailEnd/>
            </a:ln>
          </p:spPr>
          <p:txBody>
            <a:bodyPr>
              <a:spAutoFit/>
            </a:bodyPr>
            <a:lstStyle/>
            <a:p>
              <a:pPr algn="ctr"/>
              <a:r>
                <a:rPr lang="nl-BE" sz="2000" b="1">
                  <a:solidFill>
                    <a:srgbClr val="036E8A"/>
                  </a:solidFill>
                </a:rPr>
                <a:t>Centraal</a:t>
              </a:r>
              <a:endParaRPr lang="nl-NL" sz="2000" b="1">
                <a:solidFill>
                  <a:srgbClr val="036E8A"/>
                </a:solidFill>
              </a:endParaRPr>
            </a:p>
          </p:txBody>
        </p:sp>
        <p:sp>
          <p:nvSpPr>
            <p:cNvPr id="140292" name="AutoShape 4"/>
            <p:cNvSpPr>
              <a:spLocks noChangeAspect="1" noChangeArrowheads="1"/>
            </p:cNvSpPr>
            <p:nvPr/>
          </p:nvSpPr>
          <p:spPr bwMode="auto">
            <a:xfrm rot="16200000">
              <a:off x="2512" y="68"/>
              <a:ext cx="508" cy="2224"/>
            </a:xfrm>
            <a:prstGeom prst="can">
              <a:avLst>
                <a:gd name="adj" fmla="val 10944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pic>
          <p:nvPicPr>
            <p:cNvPr id="1084" name="Picture 6" descr="MCj03972380000[1]"/>
            <p:cNvPicPr>
              <a:picLocks noChangeAspect="1" noChangeArrowheads="1"/>
            </p:cNvPicPr>
            <p:nvPr/>
          </p:nvPicPr>
          <p:blipFill>
            <a:blip r:embed="rId3" cstate="print">
              <a:grayscl/>
            </a:blip>
            <a:srcRect/>
            <a:stretch>
              <a:fillRect/>
            </a:stretch>
          </p:blipFill>
          <p:spPr bwMode="auto">
            <a:xfrm>
              <a:off x="249" y="3265"/>
              <a:ext cx="907" cy="845"/>
            </a:xfrm>
            <a:prstGeom prst="rect">
              <a:avLst/>
            </a:prstGeom>
            <a:noFill/>
            <a:ln w="9525">
              <a:noFill/>
              <a:miter lim="800000"/>
              <a:headEnd/>
              <a:tailEnd/>
            </a:ln>
          </p:spPr>
        </p:pic>
        <p:sp>
          <p:nvSpPr>
            <p:cNvPr id="1085" name="Rectangle 7"/>
            <p:cNvSpPr>
              <a:spLocks noChangeArrowheads="1"/>
            </p:cNvSpPr>
            <p:nvPr/>
          </p:nvSpPr>
          <p:spPr bwMode="auto">
            <a:xfrm>
              <a:off x="1111" y="2432"/>
              <a:ext cx="1134" cy="318"/>
            </a:xfrm>
            <a:prstGeom prst="rect">
              <a:avLst/>
            </a:prstGeom>
            <a:noFill/>
            <a:ln w="9525" cap="rnd">
              <a:noFill/>
              <a:prstDash val="sysDot"/>
              <a:miter lim="800000"/>
              <a:headEnd/>
              <a:tailEnd/>
            </a:ln>
          </p:spPr>
          <p:txBody>
            <a:bodyPr wrap="none" anchor="ctr"/>
            <a:lstStyle/>
            <a:p>
              <a:pPr algn="ctr"/>
              <a:r>
                <a:rPr lang="nl-BE" sz="1400" b="1">
                  <a:solidFill>
                    <a:srgbClr val="005E77"/>
                  </a:solidFill>
                </a:rPr>
                <a:t>Werkgroepen</a:t>
              </a:r>
              <a:endParaRPr lang="nl-NL" sz="1400" b="1">
                <a:solidFill>
                  <a:srgbClr val="005E77"/>
                </a:solidFill>
              </a:endParaRPr>
            </a:p>
          </p:txBody>
        </p:sp>
        <p:sp>
          <p:nvSpPr>
            <p:cNvPr id="1086" name="Line 8"/>
            <p:cNvSpPr>
              <a:spLocks noChangeShapeType="1"/>
            </p:cNvSpPr>
            <p:nvPr/>
          </p:nvSpPr>
          <p:spPr bwMode="auto">
            <a:xfrm>
              <a:off x="431" y="2766"/>
              <a:ext cx="1406" cy="0"/>
            </a:xfrm>
            <a:prstGeom prst="line">
              <a:avLst/>
            </a:prstGeom>
            <a:noFill/>
            <a:ln w="9525">
              <a:solidFill>
                <a:srgbClr val="005E77"/>
              </a:solidFill>
              <a:round/>
              <a:headEnd/>
              <a:tailEnd/>
            </a:ln>
          </p:spPr>
          <p:txBody>
            <a:bodyPr/>
            <a:lstStyle/>
            <a:p>
              <a:endParaRPr lang="en-US"/>
            </a:p>
          </p:txBody>
        </p:sp>
        <p:sp>
          <p:nvSpPr>
            <p:cNvPr id="1087" name="Line 9"/>
            <p:cNvSpPr>
              <a:spLocks noChangeShapeType="1"/>
            </p:cNvSpPr>
            <p:nvPr/>
          </p:nvSpPr>
          <p:spPr bwMode="auto">
            <a:xfrm>
              <a:off x="431" y="2766"/>
              <a:ext cx="0" cy="182"/>
            </a:xfrm>
            <a:prstGeom prst="line">
              <a:avLst/>
            </a:prstGeom>
            <a:noFill/>
            <a:ln w="9525">
              <a:solidFill>
                <a:srgbClr val="005E77"/>
              </a:solidFill>
              <a:round/>
              <a:headEnd/>
              <a:tailEnd type="triangle" w="med" len="med"/>
            </a:ln>
          </p:spPr>
          <p:txBody>
            <a:bodyPr/>
            <a:lstStyle/>
            <a:p>
              <a:endParaRPr lang="en-US"/>
            </a:p>
          </p:txBody>
        </p:sp>
        <p:sp>
          <p:nvSpPr>
            <p:cNvPr id="1088" name="Line 10"/>
            <p:cNvSpPr>
              <a:spLocks noChangeShapeType="1"/>
            </p:cNvSpPr>
            <p:nvPr/>
          </p:nvSpPr>
          <p:spPr bwMode="auto">
            <a:xfrm>
              <a:off x="1746" y="2766"/>
              <a:ext cx="0" cy="182"/>
            </a:xfrm>
            <a:prstGeom prst="line">
              <a:avLst/>
            </a:prstGeom>
            <a:noFill/>
            <a:ln w="9525">
              <a:solidFill>
                <a:srgbClr val="005E77"/>
              </a:solidFill>
              <a:round/>
              <a:headEnd/>
              <a:tailEnd type="triangle" w="med" len="med"/>
            </a:ln>
          </p:spPr>
          <p:txBody>
            <a:bodyPr/>
            <a:lstStyle/>
            <a:p>
              <a:endParaRPr lang="en-US"/>
            </a:p>
          </p:txBody>
        </p:sp>
        <p:sp>
          <p:nvSpPr>
            <p:cNvPr id="1089" name="Line 11"/>
            <p:cNvSpPr>
              <a:spLocks noChangeShapeType="1"/>
            </p:cNvSpPr>
            <p:nvPr/>
          </p:nvSpPr>
          <p:spPr bwMode="auto">
            <a:xfrm flipV="1">
              <a:off x="1202" y="2449"/>
              <a:ext cx="0" cy="317"/>
            </a:xfrm>
            <a:prstGeom prst="line">
              <a:avLst/>
            </a:prstGeom>
            <a:noFill/>
            <a:ln w="9525">
              <a:solidFill>
                <a:srgbClr val="005E77"/>
              </a:solidFill>
              <a:round/>
              <a:headEnd/>
              <a:tailEnd type="triangle" w="med" len="med"/>
            </a:ln>
          </p:spPr>
          <p:txBody>
            <a:bodyPr/>
            <a:lstStyle/>
            <a:p>
              <a:endParaRPr lang="en-US"/>
            </a:p>
          </p:txBody>
        </p:sp>
        <p:sp>
          <p:nvSpPr>
            <p:cNvPr id="140300" name="AutoShape 12"/>
            <p:cNvSpPr>
              <a:spLocks noChangeAspect="1" noChangeArrowheads="1"/>
            </p:cNvSpPr>
            <p:nvPr/>
          </p:nvSpPr>
          <p:spPr bwMode="auto">
            <a:xfrm rot="16200000">
              <a:off x="932" y="1164"/>
              <a:ext cx="508" cy="1936"/>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1" name="Text Box 13"/>
            <p:cNvSpPr txBox="1">
              <a:spLocks noChangeArrowheads="1"/>
            </p:cNvSpPr>
            <p:nvPr/>
          </p:nvSpPr>
          <p:spPr bwMode="auto">
            <a:xfrm>
              <a:off x="384" y="1869"/>
              <a:ext cx="2042" cy="493"/>
            </a:xfrm>
            <a:prstGeom prst="rect">
              <a:avLst/>
            </a:prstGeom>
            <a:noFill/>
            <a:ln w="9525">
              <a:noFill/>
              <a:miter lim="800000"/>
              <a:headEnd/>
              <a:tailEnd/>
            </a:ln>
          </p:spPr>
          <p:txBody>
            <a:bodyPr>
              <a:spAutoFit/>
            </a:bodyPr>
            <a:lstStyle/>
            <a:p>
              <a:pPr algn="ctr"/>
              <a:r>
                <a:rPr lang="nl-BE" sz="2000" b="1">
                  <a:solidFill>
                    <a:srgbClr val="036E8A"/>
                  </a:solidFill>
                </a:rPr>
                <a:t>Diversiteits-</a:t>
              </a:r>
            </a:p>
            <a:p>
              <a:pPr algn="ctr"/>
              <a:r>
                <a:rPr lang="nl-BE" sz="2000" b="1">
                  <a:solidFill>
                    <a:srgbClr val="036E8A"/>
                  </a:solidFill>
                </a:rPr>
                <a:t>raad</a:t>
              </a:r>
              <a:endParaRPr lang="nl-NL" sz="2000" b="1">
                <a:solidFill>
                  <a:srgbClr val="036E8A"/>
                </a:solidFill>
              </a:endParaRPr>
            </a:p>
          </p:txBody>
        </p:sp>
        <p:pic>
          <p:nvPicPr>
            <p:cNvPr id="1092" name="Picture 14" descr="MCj03972380000[1]"/>
            <p:cNvPicPr>
              <a:picLocks noChangeAspect="1" noChangeArrowheads="1"/>
            </p:cNvPicPr>
            <p:nvPr/>
          </p:nvPicPr>
          <p:blipFill>
            <a:blip r:embed="rId3" cstate="print">
              <a:grayscl/>
            </a:blip>
            <a:srcRect/>
            <a:stretch>
              <a:fillRect/>
            </a:stretch>
          </p:blipFill>
          <p:spPr bwMode="auto">
            <a:xfrm>
              <a:off x="1247" y="3265"/>
              <a:ext cx="907" cy="845"/>
            </a:xfrm>
            <a:prstGeom prst="rect">
              <a:avLst/>
            </a:prstGeom>
            <a:noFill/>
            <a:ln w="9525">
              <a:noFill/>
              <a:miter lim="800000"/>
              <a:headEnd/>
              <a:tailEnd/>
            </a:ln>
          </p:spPr>
        </p:pic>
        <p:sp>
          <p:nvSpPr>
            <p:cNvPr id="1093" name="AutoShape 15"/>
            <p:cNvSpPr>
              <a:spLocks noChangeArrowheads="1"/>
            </p:cNvSpPr>
            <p:nvPr/>
          </p:nvSpPr>
          <p:spPr bwMode="auto">
            <a:xfrm rot="-5400000">
              <a:off x="1587" y="1548"/>
              <a:ext cx="363" cy="227"/>
            </a:xfrm>
            <a:prstGeom prst="notchedRightArrow">
              <a:avLst>
                <a:gd name="adj1" fmla="val 50000"/>
                <a:gd name="adj2" fmla="val 39978"/>
              </a:avLst>
            </a:prstGeom>
            <a:solidFill>
              <a:srgbClr val="005E77"/>
            </a:solidFill>
            <a:ln w="9525">
              <a:solidFill>
                <a:schemeClr val="tx1"/>
              </a:solidFill>
              <a:miter lim="800000"/>
              <a:headEnd/>
              <a:tailEnd/>
            </a:ln>
          </p:spPr>
          <p:txBody>
            <a:bodyPr wrap="none" anchor="ctr"/>
            <a:lstStyle/>
            <a:p>
              <a:endParaRPr lang="nl-BE"/>
            </a:p>
          </p:txBody>
        </p:sp>
        <p:sp>
          <p:nvSpPr>
            <p:cNvPr id="140304" name="AutoShape 16"/>
            <p:cNvSpPr>
              <a:spLocks noChangeAspect="1" noChangeArrowheads="1"/>
            </p:cNvSpPr>
            <p:nvPr/>
          </p:nvSpPr>
          <p:spPr bwMode="auto">
            <a:xfrm rot="16200000">
              <a:off x="1870" y="213"/>
              <a:ext cx="508" cy="1933"/>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5" name="Text Box 17"/>
            <p:cNvSpPr txBox="1">
              <a:spLocks noChangeArrowheads="1"/>
            </p:cNvSpPr>
            <p:nvPr/>
          </p:nvSpPr>
          <p:spPr bwMode="auto">
            <a:xfrm>
              <a:off x="1111" y="935"/>
              <a:ext cx="2540" cy="492"/>
            </a:xfrm>
            <a:prstGeom prst="rect">
              <a:avLst/>
            </a:prstGeom>
            <a:noFill/>
            <a:ln w="9525">
              <a:noFill/>
              <a:miter lim="800000"/>
              <a:headEnd/>
              <a:tailEnd/>
            </a:ln>
          </p:spPr>
          <p:txBody>
            <a:bodyPr>
              <a:spAutoFit/>
            </a:bodyPr>
            <a:lstStyle/>
            <a:p>
              <a:pPr algn="ctr"/>
              <a:r>
                <a:rPr lang="en-US" sz="2000" b="1">
                  <a:solidFill>
                    <a:srgbClr val="005E77"/>
                  </a:solidFill>
                </a:rPr>
                <a:t>Academische </a:t>
              </a:r>
            </a:p>
            <a:p>
              <a:pPr algn="ctr"/>
              <a:r>
                <a:rPr lang="en-US" sz="2000" b="1">
                  <a:solidFill>
                    <a:srgbClr val="005E77"/>
                  </a:solidFill>
                </a:rPr>
                <a:t>Raad</a:t>
              </a:r>
            </a:p>
          </p:txBody>
        </p:sp>
        <p:sp>
          <p:nvSpPr>
            <p:cNvPr id="1096" name="Text Box 18"/>
            <p:cNvSpPr txBox="1">
              <a:spLocks noChangeArrowheads="1"/>
            </p:cNvSpPr>
            <p:nvPr/>
          </p:nvSpPr>
          <p:spPr bwMode="auto">
            <a:xfrm>
              <a:off x="3243" y="1026"/>
              <a:ext cx="635" cy="279"/>
            </a:xfrm>
            <a:prstGeom prst="rect">
              <a:avLst/>
            </a:prstGeom>
            <a:noFill/>
            <a:ln w="9525">
              <a:noFill/>
              <a:miter lim="800000"/>
              <a:headEnd/>
              <a:tailEnd/>
            </a:ln>
          </p:spPr>
          <p:txBody>
            <a:bodyPr>
              <a:spAutoFit/>
            </a:bodyPr>
            <a:lstStyle/>
            <a:p>
              <a:pPr>
                <a:spcBef>
                  <a:spcPct val="50000"/>
                </a:spcBef>
              </a:pPr>
              <a:r>
                <a:rPr lang="en-US" sz="2000" b="1">
                  <a:solidFill>
                    <a:srgbClr val="005E77"/>
                  </a:solidFill>
                </a:rPr>
                <a:t>GeBu</a:t>
              </a:r>
            </a:p>
          </p:txBody>
        </p:sp>
        <p:sp>
          <p:nvSpPr>
            <p:cNvPr id="140307" name="AutoShape 19"/>
            <p:cNvSpPr>
              <a:spLocks noChangeAspect="1" noChangeArrowheads="1"/>
            </p:cNvSpPr>
            <p:nvPr/>
          </p:nvSpPr>
          <p:spPr bwMode="auto">
            <a:xfrm rot="16200000">
              <a:off x="3141" y="1166"/>
              <a:ext cx="508" cy="1933"/>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8" name="Text Box 20"/>
            <p:cNvSpPr txBox="1">
              <a:spLocks noChangeArrowheads="1"/>
            </p:cNvSpPr>
            <p:nvPr/>
          </p:nvSpPr>
          <p:spPr bwMode="auto">
            <a:xfrm>
              <a:off x="2971" y="1963"/>
              <a:ext cx="1270" cy="278"/>
            </a:xfrm>
            <a:prstGeom prst="rect">
              <a:avLst/>
            </a:prstGeom>
            <a:noFill/>
            <a:ln w="9525">
              <a:noFill/>
              <a:miter lim="800000"/>
              <a:headEnd/>
              <a:tailEnd/>
            </a:ln>
          </p:spPr>
          <p:txBody>
            <a:bodyPr>
              <a:spAutoFit/>
            </a:bodyPr>
            <a:lstStyle/>
            <a:p>
              <a:pPr algn="ctr"/>
              <a:r>
                <a:rPr lang="nl-BE" sz="2000" b="1">
                  <a:solidFill>
                    <a:srgbClr val="036E8A"/>
                  </a:solidFill>
                </a:rPr>
                <a:t>Decentraal</a:t>
              </a:r>
              <a:endParaRPr lang="nl-NL" sz="2000" b="1">
                <a:solidFill>
                  <a:srgbClr val="036E8A"/>
                </a:solidFill>
              </a:endParaRPr>
            </a:p>
          </p:txBody>
        </p:sp>
        <p:sp>
          <p:nvSpPr>
            <p:cNvPr id="1099" name="AutoShape 21"/>
            <p:cNvSpPr>
              <a:spLocks noChangeArrowheads="1"/>
            </p:cNvSpPr>
            <p:nvPr/>
          </p:nvSpPr>
          <p:spPr bwMode="auto">
            <a:xfrm rot="5400000" flipV="1">
              <a:off x="3356" y="1547"/>
              <a:ext cx="363" cy="227"/>
            </a:xfrm>
            <a:prstGeom prst="notchedRightArrow">
              <a:avLst>
                <a:gd name="adj1" fmla="val 50000"/>
                <a:gd name="adj2" fmla="val 39978"/>
              </a:avLst>
            </a:prstGeom>
            <a:solidFill>
              <a:srgbClr val="005E77"/>
            </a:solidFill>
            <a:ln w="9525">
              <a:solidFill>
                <a:schemeClr val="tx1"/>
              </a:solidFill>
              <a:miter lim="800000"/>
              <a:headEnd/>
              <a:tailEnd/>
            </a:ln>
          </p:spPr>
          <p:txBody>
            <a:bodyPr wrap="none" anchor="ctr"/>
            <a:lstStyle/>
            <a:p>
              <a:endParaRPr lang="nl-BE"/>
            </a:p>
          </p:txBody>
        </p:sp>
        <p:graphicFrame>
          <p:nvGraphicFramePr>
            <p:cNvPr id="1026" name="Diagram 22"/>
            <p:cNvGraphicFramePr>
              <a:graphicFrameLocks/>
            </p:cNvGraphicFramePr>
            <p:nvPr/>
          </p:nvGraphicFramePr>
          <p:xfrm>
            <a:off x="2983" y="2523"/>
            <a:ext cx="895" cy="683"/>
          </p:xfrm>
          <a:graphic>
            <a:graphicData uri="http://schemas.openxmlformats.org/drawingml/2006/compatibility">
              <com:legacyDrawing xmlns:com="http://schemas.openxmlformats.org/drawingml/2006/compatibility" spid="_x0000_s1026"/>
            </a:graphicData>
          </a:graphic>
        </p:graphicFrame>
        <p:sp>
          <p:nvSpPr>
            <p:cNvPr id="1100" name="AutoShape 73"/>
            <p:cNvSpPr>
              <a:spLocks noChangeAspect="1" noChangeArrowheads="1"/>
            </p:cNvSpPr>
            <p:nvPr/>
          </p:nvSpPr>
          <p:spPr bwMode="auto">
            <a:xfrm rot="2820301">
              <a:off x="3798" y="2901"/>
              <a:ext cx="793" cy="272"/>
            </a:xfrm>
            <a:prstGeom prst="curvedDownArrow">
              <a:avLst>
                <a:gd name="adj1" fmla="val 35849"/>
                <a:gd name="adj2" fmla="val 94158"/>
                <a:gd name="adj3" fmla="val 33333"/>
              </a:avLst>
            </a:prstGeom>
            <a:solidFill>
              <a:srgbClr val="FF9900"/>
            </a:solidFill>
            <a:ln w="9525">
              <a:solidFill>
                <a:schemeClr val="tx1"/>
              </a:solidFill>
              <a:miter lim="800000"/>
              <a:headEnd/>
              <a:tailEnd/>
            </a:ln>
          </p:spPr>
          <p:txBody>
            <a:bodyPr wrap="none" anchor="ctr"/>
            <a:lstStyle/>
            <a:p>
              <a:endParaRPr lang="nl-BE"/>
            </a:p>
          </p:txBody>
        </p:sp>
        <p:sp>
          <p:nvSpPr>
            <p:cNvPr id="1101" name="_s1028"/>
            <p:cNvSpPr>
              <a:spLocks noChangeAspect="1" noChangeArrowheads="1" noTextEdit="1"/>
            </p:cNvSpPr>
            <p:nvPr/>
          </p:nvSpPr>
          <p:spPr bwMode="auto">
            <a:xfrm>
              <a:off x="3379" y="3203"/>
              <a:ext cx="927" cy="927"/>
            </a:xfrm>
            <a:custGeom>
              <a:avLst/>
              <a:gdLst>
                <a:gd name="T0" fmla="*/ 1 w 21600"/>
                <a:gd name="T1" fmla="*/ 0 h 21600"/>
                <a:gd name="T2" fmla="*/ 0 w 21600"/>
                <a:gd name="T3" fmla="*/ 0 h 21600"/>
                <a:gd name="T4" fmla="*/ 0 w 21600"/>
                <a:gd name="T5" fmla="*/ 1 h 21600"/>
                <a:gd name="T6" fmla="*/ 0 w 21600"/>
                <a:gd name="T7" fmla="*/ 1 h 21600"/>
                <a:gd name="T8" fmla="*/ 1 w 21600"/>
                <a:gd name="T9" fmla="*/ 2 h 21600"/>
                <a:gd name="T10" fmla="*/ 1 w 21600"/>
                <a:gd name="T11" fmla="*/ 1 h 21600"/>
                <a:gd name="T12" fmla="*/ 2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adFill rotWithShape="1">
              <a:gsLst>
                <a:gs pos="0">
                  <a:srgbClr val="FF9933"/>
                </a:gs>
                <a:gs pos="100000">
                  <a:srgbClr val="FF6600"/>
                </a:gs>
              </a:gsLst>
              <a:path path="rect">
                <a:fillToRect l="50000" t="50000" r="50000" b="50000"/>
              </a:path>
            </a:gradFill>
            <a:ln w="9525">
              <a:solidFill>
                <a:srgbClr val="540000"/>
              </a:solidFill>
              <a:round/>
              <a:headEnd/>
              <a:tailEnd/>
            </a:ln>
          </p:spPr>
          <p:txBody>
            <a:bodyPr/>
            <a:lstStyle/>
            <a:p>
              <a:endParaRPr lang="en-US"/>
            </a:p>
          </p:txBody>
        </p:sp>
        <p:sp>
          <p:nvSpPr>
            <p:cNvPr id="1102" name="_s1030"/>
            <p:cNvSpPr>
              <a:spLocks noChangeAspect="1" noChangeArrowheads="1" noTextEdit="1"/>
            </p:cNvSpPr>
            <p:nvPr/>
          </p:nvSpPr>
          <p:spPr bwMode="auto">
            <a:xfrm>
              <a:off x="3536" y="3359"/>
              <a:ext cx="619" cy="6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0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5 w 21600"/>
                <a:gd name="T25" fmla="*/ 3170 h 21600"/>
                <a:gd name="T26" fmla="*/ 18425 w 21600"/>
                <a:gd name="T27" fmla="*/ 18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CC00"/>
                </a:gs>
                <a:gs pos="100000">
                  <a:srgbClr val="FF9933"/>
                </a:gs>
              </a:gsLst>
              <a:path path="rect">
                <a:fillToRect l="50000" t="50000" r="50000" b="50000"/>
              </a:path>
            </a:gradFill>
            <a:ln w="9525">
              <a:solidFill>
                <a:srgbClr val="540000"/>
              </a:solidFill>
              <a:round/>
              <a:headEnd/>
              <a:tailEnd/>
            </a:ln>
          </p:spPr>
          <p:txBody>
            <a:bodyPr/>
            <a:lstStyle/>
            <a:p>
              <a:endParaRPr lang="en-US"/>
            </a:p>
          </p:txBody>
        </p:sp>
        <p:sp>
          <p:nvSpPr>
            <p:cNvPr id="1103" name="_s1032"/>
            <p:cNvSpPr>
              <a:spLocks noChangeAspect="1" noChangeArrowheads="1" noTextEdit="1"/>
            </p:cNvSpPr>
            <p:nvPr/>
          </p:nvSpPr>
          <p:spPr bwMode="auto">
            <a:xfrm>
              <a:off x="3691" y="3516"/>
              <a:ext cx="308" cy="308"/>
            </a:xfrm>
            <a:prstGeom prst="ellipse">
              <a:avLst/>
            </a:prstGeom>
            <a:gradFill rotWithShape="1">
              <a:gsLst>
                <a:gs pos="0">
                  <a:srgbClr val="F9F67F"/>
                </a:gs>
                <a:gs pos="100000">
                  <a:srgbClr val="FFCC00"/>
                </a:gs>
              </a:gsLst>
              <a:path path="shape">
                <a:fillToRect l="50000" t="50000" r="50000" b="50000"/>
              </a:path>
            </a:gradFill>
            <a:ln w="9525">
              <a:solidFill>
                <a:srgbClr val="540000"/>
              </a:solidFill>
              <a:round/>
              <a:headEnd/>
              <a:tailEnd/>
            </a:ln>
          </p:spPr>
          <p:txBody>
            <a:bodyPr/>
            <a:lstStyle/>
            <a:p>
              <a:endParaRPr lang="en-US"/>
            </a:p>
          </p:txBody>
        </p:sp>
        <p:sp>
          <p:nvSpPr>
            <p:cNvPr id="1104" name="Rectangle 77"/>
            <p:cNvSpPr>
              <a:spLocks noChangeArrowheads="1"/>
            </p:cNvSpPr>
            <p:nvPr/>
          </p:nvSpPr>
          <p:spPr bwMode="auto">
            <a:xfrm>
              <a:off x="4286" y="2523"/>
              <a:ext cx="1134" cy="318"/>
            </a:xfrm>
            <a:prstGeom prst="rect">
              <a:avLst/>
            </a:prstGeom>
            <a:noFill/>
            <a:ln w="9525" cap="rnd">
              <a:noFill/>
              <a:prstDash val="sysDot"/>
              <a:miter lim="800000"/>
              <a:headEnd/>
              <a:tailEnd/>
            </a:ln>
          </p:spPr>
          <p:txBody>
            <a:bodyPr wrap="none" anchor="ctr"/>
            <a:lstStyle/>
            <a:p>
              <a:pPr algn="ctr"/>
              <a:r>
                <a:rPr lang="nl-BE" sz="1400" b="1">
                  <a:solidFill>
                    <a:srgbClr val="005E77"/>
                  </a:solidFill>
                </a:rPr>
                <a:t>Centrale en decentrale</a:t>
              </a:r>
            </a:p>
            <a:p>
              <a:pPr algn="ctr"/>
              <a:r>
                <a:rPr lang="nl-BE" sz="1400" b="1">
                  <a:solidFill>
                    <a:srgbClr val="005E77"/>
                  </a:solidFill>
                </a:rPr>
                <a:t>diversiteitsteams</a:t>
              </a:r>
              <a:endParaRPr lang="nl-NL" sz="1400" b="1">
                <a:solidFill>
                  <a:srgbClr val="005E77"/>
                </a:solidFill>
              </a:endParaRPr>
            </a:p>
          </p:txBody>
        </p:sp>
        <p:sp>
          <p:nvSpPr>
            <p:cNvPr id="1105" name="Line 78"/>
            <p:cNvSpPr>
              <a:spLocks noChangeShapeType="1"/>
            </p:cNvSpPr>
            <p:nvPr/>
          </p:nvSpPr>
          <p:spPr bwMode="auto">
            <a:xfrm flipH="1">
              <a:off x="2200" y="2205"/>
              <a:ext cx="453" cy="0"/>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6" name="Line 79"/>
            <p:cNvSpPr>
              <a:spLocks noChangeShapeType="1"/>
            </p:cNvSpPr>
            <p:nvPr/>
          </p:nvSpPr>
          <p:spPr bwMode="auto">
            <a:xfrm>
              <a:off x="2154" y="2296"/>
              <a:ext cx="1180" cy="1179"/>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7" name="Line 80"/>
            <p:cNvSpPr>
              <a:spLocks noChangeShapeType="1"/>
            </p:cNvSpPr>
            <p:nvPr/>
          </p:nvSpPr>
          <p:spPr bwMode="auto">
            <a:xfrm flipH="1">
              <a:off x="2109" y="2250"/>
              <a:ext cx="590" cy="1225"/>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8" name="Line 81"/>
            <p:cNvSpPr>
              <a:spLocks noChangeShapeType="1"/>
            </p:cNvSpPr>
            <p:nvPr/>
          </p:nvSpPr>
          <p:spPr bwMode="auto">
            <a:xfrm flipH="1">
              <a:off x="2154" y="3718"/>
              <a:ext cx="1180" cy="0"/>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9" name="Text Box 82"/>
            <p:cNvSpPr txBox="1">
              <a:spLocks noChangeArrowheads="1"/>
            </p:cNvSpPr>
            <p:nvPr/>
          </p:nvSpPr>
          <p:spPr bwMode="auto">
            <a:xfrm>
              <a:off x="3651" y="1389"/>
              <a:ext cx="1452" cy="493"/>
            </a:xfrm>
            <a:prstGeom prst="rect">
              <a:avLst/>
            </a:prstGeom>
            <a:noFill/>
            <a:ln w="9525">
              <a:noFill/>
              <a:miter lim="800000"/>
              <a:headEnd/>
              <a:tailEnd/>
            </a:ln>
          </p:spPr>
          <p:txBody>
            <a:bodyPr>
              <a:spAutoFit/>
            </a:bodyPr>
            <a:lstStyle/>
            <a:p>
              <a:pPr>
                <a:spcBef>
                  <a:spcPct val="50000"/>
                </a:spcBef>
              </a:pPr>
              <a:r>
                <a:rPr lang="en-US" sz="2000">
                  <a:solidFill>
                    <a:srgbClr val="005E77"/>
                  </a:solidFill>
                </a:rPr>
                <a:t>Opvolging/ implementatie</a:t>
              </a:r>
            </a:p>
          </p:txBody>
        </p:sp>
        <p:sp>
          <p:nvSpPr>
            <p:cNvPr id="1110" name="Text Box 83"/>
            <p:cNvSpPr txBox="1">
              <a:spLocks noChangeArrowheads="1"/>
            </p:cNvSpPr>
            <p:nvPr/>
          </p:nvSpPr>
          <p:spPr bwMode="auto">
            <a:xfrm>
              <a:off x="521" y="1525"/>
              <a:ext cx="1452" cy="279"/>
            </a:xfrm>
            <a:prstGeom prst="rect">
              <a:avLst/>
            </a:prstGeom>
            <a:noFill/>
            <a:ln w="9525">
              <a:noFill/>
              <a:miter lim="800000"/>
              <a:headEnd/>
              <a:tailEnd/>
            </a:ln>
          </p:spPr>
          <p:txBody>
            <a:bodyPr>
              <a:spAutoFit/>
            </a:bodyPr>
            <a:lstStyle/>
            <a:p>
              <a:pPr>
                <a:spcBef>
                  <a:spcPct val="50000"/>
                </a:spcBef>
              </a:pPr>
              <a:r>
                <a:rPr lang="en-US" sz="2000">
                  <a:solidFill>
                    <a:srgbClr val="005E77"/>
                  </a:solidFill>
                </a:rPr>
                <a:t>Visie/advies</a:t>
              </a:r>
            </a:p>
          </p:txBody>
        </p:sp>
        <p:sp>
          <p:nvSpPr>
            <p:cNvPr id="1111" name="Text Box 84"/>
            <p:cNvSpPr txBox="1">
              <a:spLocks noChangeArrowheads="1"/>
            </p:cNvSpPr>
            <p:nvPr/>
          </p:nvSpPr>
          <p:spPr bwMode="auto">
            <a:xfrm>
              <a:off x="2290" y="3414"/>
              <a:ext cx="1452" cy="278"/>
            </a:xfrm>
            <a:prstGeom prst="rect">
              <a:avLst/>
            </a:prstGeom>
            <a:noFill/>
            <a:ln w="9525">
              <a:noFill/>
              <a:miter lim="800000"/>
              <a:headEnd/>
              <a:tailEnd/>
            </a:ln>
          </p:spPr>
          <p:txBody>
            <a:bodyPr>
              <a:spAutoFit/>
            </a:bodyPr>
            <a:lstStyle/>
            <a:p>
              <a:pPr>
                <a:spcBef>
                  <a:spcPct val="50000"/>
                </a:spcBef>
              </a:pPr>
              <a:r>
                <a:rPr lang="en-US" sz="2000">
                  <a:solidFill>
                    <a:srgbClr val="005E77"/>
                  </a:solidFill>
                </a:rPr>
                <a:t>Interactie</a:t>
              </a:r>
            </a:p>
          </p:txBody>
        </p:sp>
      </p:grpSp>
      <p:sp>
        <p:nvSpPr>
          <p:cNvPr id="140374" name="Rectangle 86"/>
          <p:cNvSpPr>
            <a:spLocks noChangeArrowheads="1"/>
          </p:cNvSpPr>
          <p:nvPr/>
        </p:nvSpPr>
        <p:spPr bwMode="auto">
          <a:xfrm>
            <a:off x="684213" y="1196975"/>
            <a:ext cx="7954962" cy="5302250"/>
          </a:xfrm>
          <a:prstGeom prst="rect">
            <a:avLst/>
          </a:prstGeom>
          <a:noFill/>
          <a:ln w="9525">
            <a:noFill/>
            <a:miter lim="800000"/>
            <a:headEnd/>
            <a:tailEnd/>
          </a:ln>
        </p:spPr>
        <p:txBody>
          <a:bodyPr lIns="0" tIns="0" rIns="0" bIns="0"/>
          <a:lstStyle/>
          <a:p>
            <a:pPr>
              <a:spcBef>
                <a:spcPct val="20000"/>
              </a:spcBef>
            </a:pPr>
            <a:r>
              <a:rPr lang="nl-NL" sz="3200">
                <a:solidFill>
                  <a:srgbClr val="182B52"/>
                </a:solidFill>
              </a:rPr>
              <a:t>In concreto:</a:t>
            </a:r>
          </a:p>
        </p:txBody>
      </p:sp>
      <p:sp>
        <p:nvSpPr>
          <p:cNvPr id="1080" name="Text Box 87"/>
          <p:cNvSpPr txBox="1">
            <a:spLocks noChangeArrowheads="1"/>
          </p:cNvSpPr>
          <p:nvPr/>
        </p:nvSpPr>
        <p:spPr bwMode="auto">
          <a:xfrm>
            <a:off x="684213" y="260350"/>
            <a:ext cx="719137"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3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 name="Rectangle 2"/>
          <p:cNvSpPr>
            <a:spLocks noGrp="1" noChangeArrowheads="1"/>
          </p:cNvSpPr>
          <p:nvPr>
            <p:ph type="title"/>
          </p:nvPr>
        </p:nvSpPr>
        <p:spPr/>
        <p:txBody>
          <a:bodyPr/>
          <a:lstStyle/>
          <a:p>
            <a:pPr eaLnBrk="1" hangingPunct="1"/>
            <a:r>
              <a:rPr lang="nl-BE" sz="3200" b="1" smtClean="0"/>
              <a:t>    iversiteit &amp; algemeen beleid</a:t>
            </a:r>
            <a:endParaRPr lang="nl-NL" sz="3200" b="1" smtClean="0"/>
          </a:p>
        </p:txBody>
      </p:sp>
      <p:graphicFrame>
        <p:nvGraphicFramePr>
          <p:cNvPr id="2050" name="Diagram 3"/>
          <p:cNvGraphicFramePr>
            <a:graphicFrameLocks/>
          </p:cNvGraphicFramePr>
          <p:nvPr>
            <p:ph sz="half" idx="2"/>
          </p:nvPr>
        </p:nvGraphicFramePr>
        <p:xfrm>
          <a:off x="611188" y="1916113"/>
          <a:ext cx="5251450" cy="6315075"/>
        </p:xfrm>
        <a:graphic>
          <a:graphicData uri="http://schemas.openxmlformats.org/drawingml/2006/compatibility">
            <com:legacyDrawing xmlns:com="http://schemas.openxmlformats.org/drawingml/2006/compatibility" spid="_x0000_s2050"/>
          </a:graphicData>
        </a:graphic>
      </p:graphicFrame>
      <p:graphicFrame>
        <p:nvGraphicFramePr>
          <p:cNvPr id="2058" name="Diagram 11"/>
          <p:cNvGraphicFramePr>
            <a:graphicFrameLocks/>
          </p:cNvGraphicFramePr>
          <p:nvPr>
            <p:ph sz="half" idx="1"/>
          </p:nvPr>
        </p:nvGraphicFramePr>
        <p:xfrm>
          <a:off x="0" y="1341438"/>
          <a:ext cx="2843213" cy="2171700"/>
        </p:xfrm>
        <a:graphic>
          <a:graphicData uri="http://schemas.openxmlformats.org/drawingml/2006/compatibility">
            <com:legacyDrawing xmlns:com="http://schemas.openxmlformats.org/drawingml/2006/compatibility" spid="_x0000_s2058"/>
          </a:graphicData>
        </a:graphic>
      </p:graphicFrame>
      <p:sp>
        <p:nvSpPr>
          <p:cNvPr id="2110" name="AutoShape 62"/>
          <p:cNvSpPr>
            <a:spLocks noChangeArrowheads="1"/>
          </p:cNvSpPr>
          <p:nvPr/>
        </p:nvSpPr>
        <p:spPr bwMode="auto">
          <a:xfrm rot="2820301">
            <a:off x="2520157" y="2601119"/>
            <a:ext cx="2519362" cy="863600"/>
          </a:xfrm>
          <a:prstGeom prst="curvedDownArrow">
            <a:avLst>
              <a:gd name="adj1" fmla="val 35872"/>
              <a:gd name="adj2" fmla="val 94217"/>
              <a:gd name="adj3" fmla="val 33333"/>
            </a:avLst>
          </a:prstGeom>
          <a:solidFill>
            <a:srgbClr val="FF9900"/>
          </a:solidFill>
          <a:ln w="9525">
            <a:solidFill>
              <a:schemeClr val="tx1"/>
            </a:solidFill>
            <a:miter lim="800000"/>
            <a:headEnd/>
            <a:tailEnd/>
          </a:ln>
        </p:spPr>
        <p:txBody>
          <a:bodyPr wrap="none" anchor="ctr"/>
          <a:lstStyle/>
          <a:p>
            <a:endParaRPr lang="nl-BE"/>
          </a:p>
        </p:txBody>
      </p:sp>
      <p:sp>
        <p:nvSpPr>
          <p:cNvPr id="2111" name="Text Box 63"/>
          <p:cNvSpPr txBox="1">
            <a:spLocks noChangeArrowheads="1"/>
          </p:cNvSpPr>
          <p:nvPr/>
        </p:nvSpPr>
        <p:spPr bwMode="auto">
          <a:xfrm>
            <a:off x="684213" y="260350"/>
            <a:ext cx="719137"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
        <p:nvSpPr>
          <p:cNvPr id="2112" name="Tekstvak 7"/>
          <p:cNvSpPr txBox="1">
            <a:spLocks noChangeArrowheads="1"/>
          </p:cNvSpPr>
          <p:nvPr/>
        </p:nvSpPr>
        <p:spPr bwMode="auto">
          <a:xfrm>
            <a:off x="4284663" y="5805488"/>
            <a:ext cx="4679950" cy="646112"/>
          </a:xfrm>
          <a:prstGeom prst="rect">
            <a:avLst/>
          </a:prstGeom>
          <a:noFill/>
          <a:ln w="9525">
            <a:noFill/>
            <a:miter lim="800000"/>
            <a:headEnd/>
            <a:tailEnd/>
          </a:ln>
        </p:spPr>
        <p:txBody>
          <a:bodyPr>
            <a:spAutoFit/>
          </a:bodyPr>
          <a:lstStyle/>
          <a:p>
            <a:r>
              <a:rPr lang="nl-BE" sz="1800">
                <a:solidFill>
                  <a:srgbClr val="182B52"/>
                </a:solidFill>
              </a:rPr>
              <a:t>Tevens analoge diversiteitsteams voor de centrale diensten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2852738"/>
            <a:ext cx="7920037" cy="1439862"/>
          </a:xfrm>
        </p:spPr>
        <p:txBody>
          <a:bodyPr/>
          <a:lstStyle/>
          <a:p>
            <a:pPr algn="ctr">
              <a:defRPr/>
            </a:pPr>
            <a:r>
              <a:rPr lang="nl-BE" dirty="0" smtClean="0"/>
              <a:t>Beleid t.a.v. studenten met een functiebeperking</a:t>
            </a:r>
            <a:endParaRPr lang="nl-BE" dirty="0"/>
          </a:p>
        </p:txBody>
      </p:sp>
      <p:sp>
        <p:nvSpPr>
          <p:cNvPr id="50178"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2781300"/>
            <a:ext cx="7920038" cy="1439863"/>
          </a:xfrm>
        </p:spPr>
        <p:txBody>
          <a:bodyPr/>
          <a:lstStyle/>
          <a:p>
            <a:pPr algn="ctr">
              <a:defRPr/>
            </a:pPr>
            <a:r>
              <a:rPr lang="nl-BE" dirty="0" err="1" smtClean="0"/>
              <a:t>Welcome</a:t>
            </a:r>
            <a:r>
              <a:rPr lang="nl-BE" dirty="0" smtClean="0"/>
              <a:t> at the Katholieke Universiteit Leuven</a:t>
            </a:r>
            <a:br>
              <a:rPr lang="nl-BE" dirty="0" smtClean="0"/>
            </a:br>
            <a:endParaRPr lang="nl-BE" dirty="0"/>
          </a:p>
        </p:txBody>
      </p:sp>
      <p:sp>
        <p:nvSpPr>
          <p:cNvPr id="30722"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68313" y="0"/>
            <a:ext cx="8228012" cy="1031875"/>
          </a:xfrm>
        </p:spPr>
        <p:txBody>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mtClean="0"/>
              <a:t>Historiek begeleiding studenten met een functiebeperking (1)</a:t>
            </a:r>
          </a:p>
        </p:txBody>
      </p:sp>
      <p:sp>
        <p:nvSpPr>
          <p:cNvPr id="51202" name="Rectangle 2"/>
          <p:cNvSpPr>
            <a:spLocks noGrp="1" noChangeArrowheads="1"/>
          </p:cNvSpPr>
          <p:nvPr>
            <p:ph type="body" idx="1"/>
          </p:nvPr>
        </p:nvSpPr>
        <p:spPr>
          <a:xfrm>
            <a:off x="395288" y="1557338"/>
            <a:ext cx="8228012" cy="4525962"/>
          </a:xfrm>
        </p:spPr>
        <p:txBody>
          <a:bodyPr/>
          <a:lstStyle/>
          <a:p>
            <a:pPr marL="488950" indent="-407988">
              <a:lnSpc>
                <a:spcPct val="9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1973</a:t>
            </a:r>
            <a:r>
              <a:rPr lang="en-GB" smtClean="0"/>
              <a:t>: Start uitbouw begeleiding studenten met een functiebeperking (Myriam Van Acker)</a:t>
            </a:r>
            <a:endParaRPr lang="en-GB" smtClean="0">
              <a:solidFill>
                <a:srgbClr val="FF3300"/>
              </a:solidFill>
            </a:endParaRP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Geen extra personeelstijd, noch wettelijke basis</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1974</a:t>
            </a:r>
            <a:r>
              <a:rPr lang="en-GB" smtClean="0"/>
              <a:t>: Start van de Werkgroep Gehandicapte Studenten</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mtClean="0"/>
              <a:t>Peer begeleiding als kenmerk van de Leuvense aanpak</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mtClean="0"/>
              <a:t>Medewerking van de technische diensten om gebouwen toegankelijk te maken</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1993</a:t>
            </a:r>
            <a:r>
              <a:rPr lang="en-GB" smtClean="0"/>
              <a:t>: Romerohuis als symbool van zelfstandig en begeleid wonen</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b="1" smtClean="0">
                <a:solidFill>
                  <a:srgbClr val="FF3300"/>
                </a:solidFill>
              </a:rPr>
              <a:t>1995</a:t>
            </a:r>
            <a:r>
              <a:rPr lang="nl-BE" smtClean="0"/>
              <a:t>: Award voor uniek concept omkaderd wonen:</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Zilveren medaille van Helios II [EU]</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K.U.Leuven voortrekkersrol in Europa</a:t>
            </a:r>
            <a:endParaRPr lang="en-GB" smtClean="0"/>
          </a:p>
          <a:p>
            <a:pPr marL="488950" indent="-407988">
              <a:lnSpc>
                <a:spcPct val="94000"/>
              </a:lnSpc>
              <a:buFontTx/>
              <a:buNone/>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i="1"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68313" y="0"/>
            <a:ext cx="8228012" cy="1031875"/>
          </a:xfrm>
        </p:spPr>
        <p:txBody>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mtClean="0"/>
              <a:t>Historiek begeleiding studenten met een functiebeperking (2)</a:t>
            </a:r>
          </a:p>
        </p:txBody>
      </p:sp>
      <p:sp>
        <p:nvSpPr>
          <p:cNvPr id="53250" name="Rectangle 3"/>
          <p:cNvSpPr>
            <a:spLocks noGrp="1" noChangeArrowheads="1"/>
          </p:cNvSpPr>
          <p:nvPr>
            <p:ph type="body" idx="1"/>
          </p:nvPr>
        </p:nvSpPr>
        <p:spPr>
          <a:xfrm>
            <a:off x="425450" y="1482725"/>
            <a:ext cx="8228013" cy="4527550"/>
          </a:xfrm>
        </p:spPr>
        <p:txBody>
          <a:bodyPr/>
          <a:lstStyle/>
          <a:p>
            <a:pPr marL="488950" indent="-407988">
              <a:lnSpc>
                <a:spcPct val="8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z="1800" smtClean="0"/>
              <a:t>De WGS kreeg in 1995 de </a:t>
            </a:r>
            <a:r>
              <a:rPr lang="nl-NL" sz="2200" smtClean="0"/>
              <a:t> zilveren medaille van Helios II </a:t>
            </a:r>
            <a:br>
              <a:rPr lang="nl-NL" sz="2200" smtClean="0"/>
            </a:br>
            <a:r>
              <a:rPr lang="nl-NL" sz="2200" smtClean="0"/>
              <a:t>(uit 300 inzendingen !). Helios II was het communautair programma ter bevordering van de gelijke kansen en de integratie van mensen met een handicap (op basis van het besluit van de Europese Raad van 25 februari 1993) en staat voor </a:t>
            </a:r>
            <a:r>
              <a:rPr lang="nl-NL" sz="2200" i="1" smtClean="0"/>
              <a:t>Handicapped people in the European community Living Independently in an Open Society</a:t>
            </a:r>
            <a:r>
              <a:rPr lang="nl-NL" sz="2200" smtClean="0"/>
              <a:t>.</a:t>
            </a:r>
            <a:endParaRPr lang="en-GB" sz="1800" smtClean="0"/>
          </a:p>
          <a:p>
            <a:pPr marL="488950" indent="-407988">
              <a:lnSpc>
                <a:spcPct val="8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z="2200" smtClean="0"/>
              <a:t>M. Van Acker: "We hebben die Heliosprijs gekregen voor de manier waarop gehandicapte studenten aan onze universiteit worden geïlntegreerd, op sociaal vlak en op studiegebied. Gehandicapte studenten leven in Leuven samen met medestudenten, in zogenaamde omkaderingsgroepen, zoals in het Romerohuis. Dat is uniek in Europa. Andere universiteiten, in binnen- en buitenland kijken met bewondering naar die formule maar ze zien het zelf niet zitten om ook zoiets te verwezenlijken." [Campuskrant]</a:t>
            </a:r>
            <a:endParaRPr lang="en-GB" sz="22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p:txBody>
          <a:bodyPr/>
          <a:lstStyle/>
          <a:p>
            <a:r>
              <a:rPr lang="en-GB" smtClean="0"/>
              <a:t>Historiek begeleiding studenten met een functiebeperking (2)</a:t>
            </a:r>
            <a:endParaRPr lang="nl-BE" smtClean="0"/>
          </a:p>
        </p:txBody>
      </p:sp>
      <p:sp>
        <p:nvSpPr>
          <p:cNvPr id="55298" name="Tijdelijke aanduiding voor inhoud 2"/>
          <p:cNvSpPr>
            <a:spLocks noGrp="1"/>
          </p:cNvSpPr>
          <p:nvPr>
            <p:ph idx="1"/>
          </p:nvPr>
        </p:nvSpPr>
        <p:spPr>
          <a:xfrm>
            <a:off x="719138" y="1439863"/>
            <a:ext cx="8101012" cy="4678362"/>
          </a:xfrm>
        </p:spPr>
        <p:txBody>
          <a:bodyPr/>
          <a:lstStyle/>
          <a:p>
            <a:endParaRPr lang="nl-BE" smtClean="0"/>
          </a:p>
          <a:p>
            <a:r>
              <a:rPr lang="nl-BE" b="1" smtClean="0">
                <a:solidFill>
                  <a:srgbClr val="FF3300"/>
                </a:solidFill>
              </a:rPr>
              <a:t>2000</a:t>
            </a:r>
            <a:r>
              <a:rPr lang="nl-BE" smtClean="0"/>
              <a:t>: Oprichting Werkgroep Psychosociale Omkadering voor de begeleiding van studenten met een psychiatrische functiebeperking</a:t>
            </a:r>
          </a:p>
          <a:p>
            <a:endParaRPr lang="nl-BE" b="1" smtClean="0">
              <a:solidFill>
                <a:srgbClr val="FF3300"/>
              </a:solidFill>
            </a:endParaRPr>
          </a:p>
          <a:p>
            <a:r>
              <a:rPr lang="nl-BE" b="1" smtClean="0">
                <a:solidFill>
                  <a:srgbClr val="FF3300"/>
                </a:solidFill>
              </a:rPr>
              <a:t>2007</a:t>
            </a:r>
            <a:r>
              <a:rPr lang="nl-BE" smtClean="0"/>
              <a:t>: Oprichting Cel Studeren met een functiebeperking</a:t>
            </a:r>
          </a:p>
          <a:p>
            <a:pPr lvl="1"/>
            <a:r>
              <a:rPr lang="nl-BE" smtClean="0"/>
              <a:t>Dienst Studentenvoorzieningen</a:t>
            </a:r>
          </a:p>
          <a:p>
            <a:pPr lvl="1"/>
            <a:r>
              <a:rPr lang="nl-BE" smtClean="0"/>
              <a:t>Uitbreiding zorgcoördinatie</a:t>
            </a:r>
          </a:p>
          <a:p>
            <a:endParaRPr lang="en-GB" b="1" smtClean="0">
              <a:solidFill>
                <a:srgbClr val="FF3300"/>
              </a:solidFill>
            </a:endParaRPr>
          </a:p>
          <a:p>
            <a:r>
              <a:rPr lang="en-GB" b="1" smtClean="0">
                <a:solidFill>
                  <a:srgbClr val="FF3300"/>
                </a:solidFill>
              </a:rPr>
              <a:t>2011</a:t>
            </a:r>
            <a:r>
              <a:rPr lang="en-GB" smtClean="0"/>
              <a:t>: opening nieuwe Residentie De Vesten met 2 gangen voor omkadering</a:t>
            </a:r>
          </a:p>
          <a:p>
            <a:endParaRPr lang="nl-BE"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inhoud 2"/>
          <p:cNvSpPr>
            <a:spLocks noGrp="1"/>
          </p:cNvSpPr>
          <p:nvPr>
            <p:ph idx="1"/>
          </p:nvPr>
        </p:nvSpPr>
        <p:spPr/>
        <p:txBody>
          <a:bodyPr/>
          <a:lstStyle/>
          <a:p>
            <a:r>
              <a:rPr lang="nl-BE" smtClean="0"/>
              <a:t>Sedert enkele jaren versterking opvang van studenten en personeel met een functiebeperking door verschillende initiatieven rond </a:t>
            </a:r>
            <a:r>
              <a:rPr lang="nl-BE" b="1" smtClean="0"/>
              <a:t>digitale toegankelijkheid</a:t>
            </a:r>
          </a:p>
          <a:p>
            <a:endParaRPr lang="nl-BE" sz="1000" b="1" smtClean="0"/>
          </a:p>
          <a:p>
            <a:r>
              <a:rPr lang="nl-BE" smtClean="0"/>
              <a:t>Noodzaak aan acties</a:t>
            </a:r>
          </a:p>
          <a:p>
            <a:pPr lvl="1"/>
            <a:r>
              <a:rPr lang="nl-BE" smtClean="0"/>
              <a:t>Geen valven meer</a:t>
            </a:r>
          </a:p>
          <a:p>
            <a:pPr lvl="1"/>
            <a:r>
              <a:rPr lang="nl-BE" smtClean="0"/>
              <a:t>Lesmaterialen meer en meer uitsluitend digitaal</a:t>
            </a:r>
          </a:p>
          <a:p>
            <a:pPr lvl="1"/>
            <a:r>
              <a:rPr lang="nl-BE" smtClean="0"/>
              <a:t>Digitale evolutie </a:t>
            </a:r>
            <a:r>
              <a:rPr lang="nl-BE" smtClean="0">
                <a:sym typeface="Wingdings" pitchFamily="2" charset="2"/>
              </a:rPr>
              <a:t></a:t>
            </a:r>
            <a:r>
              <a:rPr lang="nl-BE" smtClean="0">
                <a:sym typeface="Symbol" pitchFamily="18" charset="2"/>
              </a:rPr>
              <a:t> belang van toegankelijkheid van informatie</a:t>
            </a:r>
          </a:p>
          <a:p>
            <a:pPr lvl="1"/>
            <a:endParaRPr lang="nl-BE" sz="1000" smtClean="0"/>
          </a:p>
          <a:p>
            <a:r>
              <a:rPr lang="nl-BE" smtClean="0"/>
              <a:t>Sinds 2007 Werkgroep Digitale Toegankelijkheid</a:t>
            </a:r>
          </a:p>
          <a:p>
            <a:pPr lvl="1"/>
            <a:r>
              <a:rPr lang="nl-BE" smtClean="0"/>
              <a:t>Ontmoeting van onderzoekers, specialisten en gebruikers</a:t>
            </a:r>
          </a:p>
          <a:p>
            <a:pPr lvl="1"/>
            <a:r>
              <a:rPr lang="nl-BE" smtClean="0"/>
              <a:t>Stimulerende en coördinerende functie</a:t>
            </a:r>
          </a:p>
          <a:p>
            <a:pPr lvl="1"/>
            <a:r>
              <a:rPr lang="nl-BE" smtClean="0"/>
              <a:t>Afstemming tussen diensten</a:t>
            </a:r>
          </a:p>
          <a:p>
            <a:pPr lvl="1"/>
            <a:endParaRPr lang="nl-BE" smtClean="0"/>
          </a:p>
        </p:txBody>
      </p:sp>
      <p:sp>
        <p:nvSpPr>
          <p:cNvPr id="58370"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58371"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168963" name="Rectangle 3"/>
          <p:cNvSpPr>
            <a:spLocks noGrp="1" noChangeArrowheads="1"/>
          </p:cNvSpPr>
          <p:nvPr>
            <p:ph type="body" idx="1"/>
          </p:nvPr>
        </p:nvSpPr>
        <p:spPr>
          <a:xfrm>
            <a:off x="684213" y="1195388"/>
            <a:ext cx="8208962" cy="5689600"/>
          </a:xfrm>
        </p:spPr>
        <p:txBody>
          <a:bodyPr/>
          <a:lstStyle/>
          <a:p>
            <a:pPr marL="182563" indent="-182563" eaLnBrk="1" hangingPunct="1">
              <a:lnSpc>
                <a:spcPct val="80000"/>
              </a:lnSpc>
              <a:buFontTx/>
              <a:buNone/>
              <a:defRPr/>
            </a:pPr>
            <a:endParaRPr lang="nl-BE" sz="1000" b="1" dirty="0" smtClean="0">
              <a:solidFill>
                <a:srgbClr val="FF3300"/>
              </a:solidFill>
            </a:endParaRPr>
          </a:p>
          <a:p>
            <a:pPr marL="182563" indent="-182563" eaLnBrk="1" hangingPunct="1">
              <a:lnSpc>
                <a:spcPct val="80000"/>
              </a:lnSpc>
              <a:buFontTx/>
              <a:buNone/>
              <a:defRPr/>
            </a:pPr>
            <a:r>
              <a:rPr lang="en-US" sz="1800" b="1" dirty="0" err="1" smtClean="0"/>
              <a:t>Verschillende</a:t>
            </a:r>
            <a:r>
              <a:rPr lang="en-US" sz="1800" b="1" dirty="0" smtClean="0"/>
              <a:t> </a:t>
            </a:r>
            <a:r>
              <a:rPr lang="en-US" sz="1800" b="1" dirty="0" err="1" smtClean="0"/>
              <a:t>realisaties</a:t>
            </a:r>
            <a:r>
              <a:rPr lang="en-US" sz="1800" b="1" dirty="0" smtClean="0"/>
              <a:t> </a:t>
            </a:r>
            <a:r>
              <a:rPr lang="en-US" sz="1800" dirty="0" smtClean="0"/>
              <a:t>(op basis van </a:t>
            </a:r>
            <a:r>
              <a:rPr lang="en-US" sz="1800" dirty="0" err="1" smtClean="0"/>
              <a:t>projecten</a:t>
            </a:r>
            <a:r>
              <a:rPr lang="en-US" sz="1800" dirty="0" smtClean="0"/>
              <a:t> en </a:t>
            </a:r>
            <a:r>
              <a:rPr lang="en-US" sz="1800" dirty="0" err="1" smtClean="0"/>
              <a:t>samenwerking</a:t>
            </a:r>
            <a:r>
              <a:rPr lang="en-US" sz="1800" dirty="0" smtClean="0"/>
              <a:t> met IBM)</a:t>
            </a:r>
            <a:endParaRPr lang="en-US" sz="1800" b="1" dirty="0" smtClean="0"/>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Webtoegankelijkheid</a:t>
            </a:r>
            <a:r>
              <a:rPr lang="en-US" sz="1800" dirty="0" smtClean="0"/>
              <a:t>:</a:t>
            </a:r>
          </a:p>
          <a:p>
            <a:pPr marL="823913" lvl="1" eaLnBrk="1" hangingPunct="1">
              <a:lnSpc>
                <a:spcPct val="80000"/>
              </a:lnSpc>
              <a:defRPr/>
            </a:pPr>
            <a:r>
              <a:rPr lang="en-US" sz="1600" dirty="0" err="1" smtClean="0"/>
              <a:t>Richtlijnen</a:t>
            </a:r>
            <a:r>
              <a:rPr lang="en-US" sz="1600" dirty="0" smtClean="0"/>
              <a:t> </a:t>
            </a:r>
            <a:r>
              <a:rPr lang="en-US" sz="1600" dirty="0" err="1" smtClean="0"/>
              <a:t>m.b.t</a:t>
            </a:r>
            <a:r>
              <a:rPr lang="en-US" sz="1600" dirty="0" smtClean="0"/>
              <a:t>. </a:t>
            </a:r>
            <a:r>
              <a:rPr lang="en-US" sz="1600" dirty="0" err="1" smtClean="0"/>
              <a:t>webtoegankelijkheid</a:t>
            </a:r>
            <a:endParaRPr lang="en-US" sz="1600" dirty="0" smtClean="0"/>
          </a:p>
          <a:p>
            <a:pPr marL="823913" lvl="1" eaLnBrk="1" hangingPunct="1">
              <a:lnSpc>
                <a:spcPct val="80000"/>
              </a:lnSpc>
              <a:defRPr/>
            </a:pPr>
            <a:r>
              <a:rPr lang="en-US" sz="1600" dirty="0" err="1" smtClean="0"/>
              <a:t>Vorming</a:t>
            </a:r>
            <a:r>
              <a:rPr lang="en-US" sz="1600" dirty="0" smtClean="0"/>
              <a:t> webmasters</a:t>
            </a:r>
          </a:p>
          <a:p>
            <a:pPr marL="823913" lvl="1" eaLnBrk="1" hangingPunct="1">
              <a:lnSpc>
                <a:spcPct val="80000"/>
              </a:lnSpc>
              <a:defRPr/>
            </a:pPr>
            <a:r>
              <a:rPr lang="en-US" sz="1600" dirty="0" err="1" smtClean="0"/>
              <a:t>webpagina's</a:t>
            </a:r>
            <a:r>
              <a:rPr lang="en-US" sz="1600" dirty="0" smtClean="0"/>
              <a:t> met </a:t>
            </a:r>
            <a:r>
              <a:rPr lang="en-US" sz="1600" dirty="0" err="1" smtClean="0"/>
              <a:t>Anysurfer</a:t>
            </a:r>
            <a:r>
              <a:rPr lang="en-US" sz="1600" dirty="0" smtClean="0"/>
              <a:t>-label</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Toegankelijkheid</a:t>
            </a:r>
            <a:r>
              <a:rPr lang="en-US" sz="1800" dirty="0" smtClean="0"/>
              <a:t> van </a:t>
            </a:r>
            <a:r>
              <a:rPr lang="en-US" sz="1800" dirty="0" err="1" smtClean="0"/>
              <a:t>studiemateriaal</a:t>
            </a:r>
            <a:r>
              <a:rPr lang="en-US" sz="1800" dirty="0" smtClean="0"/>
              <a:t>:</a:t>
            </a:r>
          </a:p>
          <a:p>
            <a:pPr marL="823913" lvl="1" eaLnBrk="1" hangingPunct="1">
              <a:lnSpc>
                <a:spcPct val="80000"/>
              </a:lnSpc>
              <a:defRPr/>
            </a:pPr>
            <a:r>
              <a:rPr lang="en-US" sz="1600" dirty="0" smtClean="0"/>
              <a:t>Toledo</a:t>
            </a:r>
          </a:p>
          <a:p>
            <a:pPr marL="823913" lvl="1" eaLnBrk="1" hangingPunct="1">
              <a:lnSpc>
                <a:spcPct val="80000"/>
              </a:lnSpc>
              <a:defRPr/>
            </a:pPr>
            <a:r>
              <a:rPr lang="en-US" sz="1600" dirty="0" err="1" smtClean="0"/>
              <a:t>K.U.Loket</a:t>
            </a:r>
            <a:r>
              <a:rPr lang="en-US" sz="1600" dirty="0" smtClean="0"/>
              <a:t> </a:t>
            </a:r>
            <a:r>
              <a:rPr lang="en-US" sz="1600" dirty="0" err="1" smtClean="0"/>
              <a:t>voor</a:t>
            </a:r>
            <a:r>
              <a:rPr lang="en-US" sz="1600" dirty="0" smtClean="0"/>
              <a:t> </a:t>
            </a:r>
            <a:r>
              <a:rPr lang="en-US" sz="1600" dirty="0" err="1" smtClean="0"/>
              <a:t>studenten</a:t>
            </a:r>
            <a:r>
              <a:rPr lang="en-US" sz="1600" dirty="0" smtClean="0"/>
              <a:t> (</a:t>
            </a:r>
            <a:r>
              <a:rPr lang="en-US" sz="1600" dirty="0" err="1" smtClean="0"/>
              <a:t>gepland</a:t>
            </a:r>
            <a:r>
              <a:rPr lang="en-US" sz="1600" dirty="0" smtClean="0"/>
              <a:t> </a:t>
            </a:r>
            <a:r>
              <a:rPr lang="en-US" sz="1600" dirty="0" err="1" smtClean="0"/>
              <a:t>bij</a:t>
            </a:r>
            <a:r>
              <a:rPr lang="en-US" sz="1600" dirty="0" smtClean="0"/>
              <a:t> ICTS) </a:t>
            </a:r>
          </a:p>
          <a:p>
            <a:pPr marL="823913" lvl="1" eaLnBrk="1" hangingPunct="1">
              <a:lnSpc>
                <a:spcPct val="80000"/>
              </a:lnSpc>
              <a:defRPr/>
            </a:pPr>
            <a:r>
              <a:rPr lang="en-US" sz="1600" dirty="0" err="1" smtClean="0"/>
              <a:t>Richtlijnen</a:t>
            </a:r>
            <a:r>
              <a:rPr lang="en-US" sz="1600" dirty="0" smtClean="0"/>
              <a:t> over het </a:t>
            </a:r>
            <a:r>
              <a:rPr lang="en-US" sz="1600" dirty="0" err="1" smtClean="0"/>
              <a:t>toegankelijk</a:t>
            </a:r>
            <a:r>
              <a:rPr lang="en-US" sz="1600" dirty="0" smtClean="0"/>
              <a:t> </a:t>
            </a:r>
            <a:r>
              <a:rPr lang="en-US" sz="1600" dirty="0" err="1" smtClean="0"/>
              <a:t>maken</a:t>
            </a:r>
            <a:r>
              <a:rPr lang="en-US" sz="1600" dirty="0" smtClean="0"/>
              <a:t> van </a:t>
            </a:r>
            <a:r>
              <a:rPr lang="en-US" sz="1600" dirty="0" err="1" smtClean="0"/>
              <a:t>documenten</a:t>
            </a:r>
            <a:r>
              <a:rPr lang="en-US" sz="1600" dirty="0" smtClean="0"/>
              <a:t> </a:t>
            </a:r>
            <a:r>
              <a:rPr lang="en-US" sz="1600" dirty="0" err="1" smtClean="0"/>
              <a:t>verspreid</a:t>
            </a:r>
            <a:r>
              <a:rPr lang="en-US" sz="1600" dirty="0" smtClean="0"/>
              <a:t> </a:t>
            </a:r>
            <a:r>
              <a:rPr lang="en-US" sz="1600" dirty="0" err="1" smtClean="0"/>
              <a:t>naar</a:t>
            </a:r>
            <a:r>
              <a:rPr lang="en-US" sz="1600" dirty="0" smtClean="0"/>
              <a:t> 1800 </a:t>
            </a:r>
            <a:r>
              <a:rPr lang="en-US" sz="1600" dirty="0" err="1" smtClean="0"/>
              <a:t>docenten</a:t>
            </a:r>
            <a:r>
              <a:rPr lang="en-US" sz="1600" dirty="0" smtClean="0"/>
              <a:t> via brochure</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Leestoestellen</a:t>
            </a:r>
            <a:r>
              <a:rPr lang="en-US" sz="1800" dirty="0" smtClean="0"/>
              <a:t> </a:t>
            </a:r>
            <a:r>
              <a:rPr lang="en-US" sz="1800" dirty="0" err="1" smtClean="0"/>
              <a:t>voor</a:t>
            </a:r>
            <a:r>
              <a:rPr lang="en-US" sz="1800" dirty="0" smtClean="0"/>
              <a:t> </a:t>
            </a:r>
            <a:r>
              <a:rPr lang="en-US" sz="1800" dirty="0" err="1" smtClean="0"/>
              <a:t>blinden</a:t>
            </a:r>
            <a:r>
              <a:rPr lang="en-US" sz="1800" dirty="0" smtClean="0"/>
              <a:t> en </a:t>
            </a:r>
            <a:r>
              <a:rPr lang="en-US" sz="1800" dirty="0" err="1" smtClean="0"/>
              <a:t>slechtzienden</a:t>
            </a:r>
            <a:r>
              <a:rPr lang="en-US" sz="1800" dirty="0" smtClean="0"/>
              <a:t> </a:t>
            </a:r>
          </a:p>
          <a:p>
            <a:pPr marL="582613" lvl="1" indent="-182563" eaLnBrk="1" hangingPunct="1">
              <a:lnSpc>
                <a:spcPct val="80000"/>
              </a:lnSpc>
              <a:defRPr/>
            </a:pPr>
            <a:r>
              <a:rPr lang="en-US" sz="1600" dirty="0" err="1" smtClean="0"/>
              <a:t>Geschonken</a:t>
            </a:r>
            <a:r>
              <a:rPr lang="en-US" sz="1600" dirty="0" smtClean="0"/>
              <a:t> door IBM</a:t>
            </a:r>
          </a:p>
          <a:p>
            <a:pPr marL="582613" lvl="1" indent="-182563" eaLnBrk="1" hangingPunct="1">
              <a:lnSpc>
                <a:spcPct val="80000"/>
              </a:lnSpc>
              <a:defRPr/>
            </a:pPr>
            <a:r>
              <a:rPr lang="en-US" sz="1600" dirty="0" smtClean="0"/>
              <a:t>In </a:t>
            </a:r>
            <a:r>
              <a:rPr lang="en-US" sz="1600" dirty="0" err="1" smtClean="0"/>
              <a:t>verschillende</a:t>
            </a:r>
            <a:r>
              <a:rPr lang="en-US" sz="1600" dirty="0" smtClean="0"/>
              <a:t> </a:t>
            </a:r>
            <a:r>
              <a:rPr lang="en-US" sz="1600" dirty="0" err="1" smtClean="0"/>
              <a:t>bibliotheken</a:t>
            </a:r>
            <a:endParaRPr lang="en-US" sz="1600" dirty="0" smtClean="0"/>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Gebruik</a:t>
            </a:r>
            <a:r>
              <a:rPr lang="en-US" sz="1800" dirty="0" smtClean="0"/>
              <a:t> </a:t>
            </a:r>
            <a:r>
              <a:rPr lang="en-US" sz="1800" dirty="0" err="1" smtClean="0"/>
              <a:t>compenserende</a:t>
            </a:r>
            <a:r>
              <a:rPr lang="en-US" sz="1800" dirty="0" smtClean="0"/>
              <a:t> software </a:t>
            </a:r>
            <a:r>
              <a:rPr lang="en-US" sz="1800" dirty="0" err="1" smtClean="0"/>
              <a:t>voor</a:t>
            </a:r>
            <a:r>
              <a:rPr lang="en-US" sz="1800" dirty="0" smtClean="0"/>
              <a:t> </a:t>
            </a:r>
            <a:r>
              <a:rPr lang="en-US" sz="1800" dirty="0" err="1" smtClean="0"/>
              <a:t>studenten</a:t>
            </a:r>
            <a:r>
              <a:rPr lang="en-US" sz="1800" dirty="0" smtClean="0"/>
              <a:t> met </a:t>
            </a:r>
            <a:r>
              <a:rPr lang="en-US" sz="1800" dirty="0" err="1" smtClean="0"/>
              <a:t>dyslexie</a:t>
            </a:r>
            <a:r>
              <a:rPr lang="en-US" sz="1800" dirty="0" smtClean="0"/>
              <a:t> </a:t>
            </a:r>
          </a:p>
          <a:p>
            <a:pPr marL="823913" lvl="1" eaLnBrk="1" hangingPunct="1">
              <a:lnSpc>
                <a:spcPct val="80000"/>
              </a:lnSpc>
              <a:defRPr/>
            </a:pPr>
            <a:r>
              <a:rPr lang="en-US" sz="1600" dirty="0" err="1" smtClean="0"/>
              <a:t>Ondersteuning</a:t>
            </a:r>
            <a:r>
              <a:rPr lang="en-US" sz="1600" dirty="0" smtClean="0"/>
              <a:t> van </a:t>
            </a:r>
            <a:r>
              <a:rPr lang="en-US" sz="1600" dirty="0" err="1" smtClean="0"/>
              <a:t>studenten</a:t>
            </a:r>
            <a:endParaRPr lang="en-US" sz="1600" dirty="0" smtClean="0"/>
          </a:p>
          <a:p>
            <a:pPr marL="823913" lvl="1" eaLnBrk="1" hangingPunct="1">
              <a:lnSpc>
                <a:spcPct val="80000"/>
              </a:lnSpc>
              <a:defRPr/>
            </a:pPr>
            <a:r>
              <a:rPr lang="en-US" sz="1600" dirty="0" err="1" smtClean="0"/>
              <a:t>Ondersteuning</a:t>
            </a:r>
            <a:r>
              <a:rPr lang="en-US" sz="1600" dirty="0" smtClean="0"/>
              <a:t> </a:t>
            </a:r>
            <a:r>
              <a:rPr lang="en-US" sz="1600" dirty="0" err="1" smtClean="0"/>
              <a:t>naar</a:t>
            </a:r>
            <a:r>
              <a:rPr lang="en-US" sz="1600" dirty="0" smtClean="0"/>
              <a:t> </a:t>
            </a:r>
            <a:r>
              <a:rPr lang="en-US" sz="1600" dirty="0" err="1" smtClean="0"/>
              <a:t>faculteiten</a:t>
            </a:r>
            <a:r>
              <a:rPr lang="en-US" sz="1600" dirty="0" smtClean="0"/>
              <a:t> (</a:t>
            </a:r>
            <a:r>
              <a:rPr lang="en-US" sz="1600" dirty="0" err="1" smtClean="0"/>
              <a:t>gebruik</a:t>
            </a:r>
            <a:r>
              <a:rPr lang="en-US" sz="1600" dirty="0" smtClean="0"/>
              <a:t> </a:t>
            </a:r>
            <a:r>
              <a:rPr lang="en-US" sz="1600" dirty="0" err="1" smtClean="0"/>
              <a:t>bij</a:t>
            </a:r>
            <a:r>
              <a:rPr lang="en-US" sz="1600" dirty="0" smtClean="0"/>
              <a:t> </a:t>
            </a:r>
            <a:r>
              <a:rPr lang="en-US" sz="1600" dirty="0" err="1" smtClean="0"/>
              <a:t>examens</a:t>
            </a:r>
            <a:r>
              <a:rPr lang="en-US" sz="1600" dirty="0" smtClean="0"/>
              <a:t>)</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Overeenkomst</a:t>
            </a:r>
            <a:r>
              <a:rPr lang="en-US" sz="1800" dirty="0" smtClean="0"/>
              <a:t>  met </a:t>
            </a:r>
            <a:r>
              <a:rPr lang="en-US" sz="1800" dirty="0" err="1" smtClean="0"/>
              <a:t>uitgeverijen</a:t>
            </a:r>
            <a:r>
              <a:rPr lang="en-US" sz="1800" dirty="0" smtClean="0"/>
              <a:t> : ACCO en </a:t>
            </a:r>
            <a:r>
              <a:rPr lang="en-US" sz="1800" dirty="0" err="1" smtClean="0"/>
              <a:t>Universitaire</a:t>
            </a:r>
            <a:r>
              <a:rPr lang="en-US" sz="1800" dirty="0" smtClean="0"/>
              <a:t> </a:t>
            </a:r>
            <a:r>
              <a:rPr lang="en-US" sz="1800" dirty="0" err="1" smtClean="0"/>
              <a:t>Pers</a:t>
            </a:r>
            <a:r>
              <a:rPr lang="en-US" sz="1800" dirty="0" smtClean="0"/>
              <a:t> Leuven</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Informatieve</a:t>
            </a:r>
            <a:r>
              <a:rPr lang="en-US" sz="1800" dirty="0" smtClean="0"/>
              <a:t> video's met </a:t>
            </a:r>
            <a:r>
              <a:rPr lang="en-US" sz="1800" dirty="0" err="1" smtClean="0"/>
              <a:t>getuigenissen</a:t>
            </a:r>
            <a:r>
              <a:rPr lang="en-US" sz="1800" dirty="0" smtClean="0"/>
              <a:t> en interviews over </a:t>
            </a:r>
            <a:r>
              <a:rPr lang="en-US" sz="1800" dirty="0" err="1" smtClean="0"/>
              <a:t>studeren</a:t>
            </a:r>
            <a:r>
              <a:rPr lang="en-US" sz="1800" dirty="0" smtClean="0"/>
              <a:t> met </a:t>
            </a:r>
            <a:r>
              <a:rPr lang="en-US" sz="1800" dirty="0" err="1" smtClean="0"/>
              <a:t>dyslexie</a:t>
            </a:r>
            <a:r>
              <a:rPr lang="en-US" sz="1800" dirty="0" smtClean="0"/>
              <a:t> </a:t>
            </a:r>
            <a:r>
              <a:rPr lang="en-US" sz="1800" dirty="0" err="1" smtClean="0"/>
              <a:t>aan</a:t>
            </a:r>
            <a:r>
              <a:rPr lang="en-US" sz="1800" dirty="0" smtClean="0"/>
              <a:t> de </a:t>
            </a:r>
            <a:r>
              <a:rPr lang="en-US" sz="1800" dirty="0" err="1" smtClean="0"/>
              <a:t>K.U.Leuven</a:t>
            </a:r>
            <a:r>
              <a:rPr lang="en-US" sz="1800" dirty="0" smtClean="0"/>
              <a:t> </a:t>
            </a:r>
            <a:endParaRPr lang="nl-NL" sz="1600" b="1" dirty="0" smtClean="0">
              <a:solidFill>
                <a:srgbClr val="FF3300"/>
              </a:solidFill>
            </a:endParaRPr>
          </a:p>
        </p:txBody>
      </p:sp>
      <p:sp>
        <p:nvSpPr>
          <p:cNvPr id="59395" name="Text Box 4"/>
          <p:cNvSpPr txBox="1">
            <a:spLocks noChangeArrowheads="1"/>
          </p:cNvSpPr>
          <p:nvPr/>
        </p:nvSpPr>
        <p:spPr bwMode="auto">
          <a:xfrm>
            <a:off x="612775"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jdelijke aanduiding voor inhoud 2"/>
          <p:cNvSpPr>
            <a:spLocks noGrp="1"/>
          </p:cNvSpPr>
          <p:nvPr>
            <p:ph idx="1"/>
          </p:nvPr>
        </p:nvSpPr>
        <p:spPr/>
        <p:txBody>
          <a:bodyPr/>
          <a:lstStyle/>
          <a:p>
            <a:pPr>
              <a:buFontTx/>
              <a:buNone/>
            </a:pPr>
            <a:endParaRPr lang="nl-BE" b="1" smtClean="0"/>
          </a:p>
          <a:p>
            <a:pPr>
              <a:buFontTx/>
              <a:buNone/>
            </a:pPr>
            <a:endParaRPr lang="nl-BE" b="1" smtClean="0"/>
          </a:p>
          <a:p>
            <a:pPr>
              <a:buFontTx/>
              <a:buNone/>
            </a:pPr>
            <a:r>
              <a:rPr lang="nl-BE" b="1" smtClean="0"/>
              <a:t>Toekomst</a:t>
            </a:r>
          </a:p>
          <a:p>
            <a:r>
              <a:rPr lang="nl-BE" smtClean="0"/>
              <a:t>Projectwerking </a:t>
            </a:r>
            <a:r>
              <a:rPr lang="nl-BE" smtClean="0">
                <a:sym typeface="Wingdings" pitchFamily="2" charset="2"/>
              </a:rPr>
              <a:t></a:t>
            </a:r>
            <a:r>
              <a:rPr lang="nl-BE" smtClean="0">
                <a:sym typeface="Symbol" pitchFamily="18" charset="2"/>
              </a:rPr>
              <a:t> permanente inbedding</a:t>
            </a:r>
            <a:endParaRPr lang="nl-BE" smtClean="0"/>
          </a:p>
          <a:p>
            <a:r>
              <a:rPr lang="nl-BE" smtClean="0"/>
              <a:t>Verankering van de dienstverlening m.b.t. digitale toegankelijkheid in de Dienst ICTS en de Dienst Media en Leren van de K.U.Leuven</a:t>
            </a:r>
          </a:p>
          <a:p>
            <a:endParaRPr lang="nl-BE" smtClean="0"/>
          </a:p>
          <a:p>
            <a:endParaRPr lang="nl-BE" smtClean="0"/>
          </a:p>
          <a:p>
            <a:endParaRPr lang="nl-BE" smtClean="0"/>
          </a:p>
          <a:p>
            <a:endParaRPr lang="nl-BE" smtClean="0"/>
          </a:p>
        </p:txBody>
      </p:sp>
      <p:sp>
        <p:nvSpPr>
          <p:cNvPr id="60418"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60419"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inhoud 2"/>
          <p:cNvSpPr>
            <a:spLocks noGrp="1"/>
          </p:cNvSpPr>
          <p:nvPr>
            <p:ph idx="1"/>
          </p:nvPr>
        </p:nvSpPr>
        <p:spPr/>
        <p:txBody>
          <a:bodyPr/>
          <a:lstStyle/>
          <a:p>
            <a:endParaRPr lang="nl-BE" b="1" smtClean="0"/>
          </a:p>
          <a:p>
            <a:endParaRPr lang="nl-BE" b="1" smtClean="0"/>
          </a:p>
          <a:p>
            <a:endParaRPr lang="nl-BE" b="1" smtClean="0"/>
          </a:p>
          <a:p>
            <a:endParaRPr lang="nl-BE" b="1" smtClean="0"/>
          </a:p>
          <a:p>
            <a:endParaRPr lang="nl-BE" b="1" smtClean="0"/>
          </a:p>
          <a:p>
            <a:pPr>
              <a:buFontTx/>
              <a:buNone/>
            </a:pPr>
            <a:r>
              <a:rPr lang="nl-BE" b="1" smtClean="0"/>
              <a:t>Dank aan professor Jan Engelen</a:t>
            </a:r>
          </a:p>
          <a:p>
            <a:endParaRPr lang="nl-BE" smtClean="0"/>
          </a:p>
        </p:txBody>
      </p:sp>
      <p:pic>
        <p:nvPicPr>
          <p:cNvPr id="61442" name="Picture 2"/>
          <p:cNvPicPr>
            <a:picLocks noChangeAspect="1" noChangeArrowheads="1"/>
          </p:cNvPicPr>
          <p:nvPr/>
        </p:nvPicPr>
        <p:blipFill>
          <a:blip r:embed="rId2" cstate="print"/>
          <a:srcRect l="78256" t="40916" r="6802" b="19981"/>
          <a:stretch>
            <a:fillRect/>
          </a:stretch>
        </p:blipFill>
        <p:spPr bwMode="auto">
          <a:xfrm>
            <a:off x="6372225" y="2565400"/>
            <a:ext cx="1663700" cy="2447925"/>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61444"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Afbeelding 1" descr="corporate_presentatie_Eng_Page_05.jpg"/>
          <p:cNvPicPr>
            <a:picLocks noGrp="1" noChangeAspect="1"/>
          </p:cNvPicPr>
          <p:nvPr isPhoto="1"/>
        </p:nvPicPr>
        <p:blipFill>
          <a:blip r:embed="rId2" cstate="print"/>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Afbeelding 1" descr="corporate_presentatie_Eng_Page_07.jpg"/>
          <p:cNvPicPr>
            <a:picLocks noGrp="1" noChangeAspect="1"/>
          </p:cNvPicPr>
          <p:nvPr isPhoto="1"/>
        </p:nvPicPr>
        <p:blipFill>
          <a:blip r:embed="rId2" cstate="print"/>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Afbeelding 1" descr="corporate_presentatie_Eng_Page_16.jpg"/>
          <p:cNvPicPr>
            <a:picLocks noGrp="1" noChangeAspect="1"/>
          </p:cNvPicPr>
          <p:nvPr isPhoto="1"/>
        </p:nvPicPr>
        <p:blipFill>
          <a:blip r:embed="rId2" cstate="print"/>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Afbeelding 1" descr="Eng_Page_32.jpg"/>
          <p:cNvPicPr>
            <a:picLocks noGrp="1" noChangeAspect="1"/>
          </p:cNvPicPr>
          <p:nvPr isPhoto="1"/>
        </p:nvPicPr>
        <p:blipFill>
          <a:blip r:embed="rId2" cstate="print"/>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3141663"/>
            <a:ext cx="7920037" cy="1439862"/>
          </a:xfrm>
        </p:spPr>
        <p:txBody>
          <a:bodyPr/>
          <a:lstStyle/>
          <a:p>
            <a:pPr algn="ctr">
              <a:defRPr/>
            </a:pPr>
            <a:r>
              <a:rPr lang="nl-BE" dirty="0" smtClean="0"/>
              <a:t>Het </a:t>
            </a:r>
            <a:r>
              <a:rPr lang="nl-BE" dirty="0" err="1" smtClean="0"/>
              <a:t>diversiteitsbeleid</a:t>
            </a:r>
            <a:r>
              <a:rPr lang="nl-BE" dirty="0" smtClean="0"/>
              <a:t> aan onze universiteit</a:t>
            </a:r>
            <a:endParaRPr lang="nl-BE" dirty="0"/>
          </a:p>
        </p:txBody>
      </p:sp>
      <p:sp>
        <p:nvSpPr>
          <p:cNvPr id="35842"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nl-BE" smtClean="0"/>
              <a:t>Visie op diversiteit (1)</a:t>
            </a:r>
            <a:endParaRPr lang="nl-NL" smtClean="0"/>
          </a:p>
        </p:txBody>
      </p:sp>
      <p:sp>
        <p:nvSpPr>
          <p:cNvPr id="36866" name="Rectangle 3"/>
          <p:cNvSpPr>
            <a:spLocks noGrp="1" noChangeArrowheads="1"/>
          </p:cNvSpPr>
          <p:nvPr>
            <p:ph type="body" idx="1"/>
          </p:nvPr>
        </p:nvSpPr>
        <p:spPr/>
        <p:txBody>
          <a:bodyPr/>
          <a:lstStyle/>
          <a:p>
            <a:pPr>
              <a:buFontTx/>
              <a:buNone/>
            </a:pPr>
            <a:r>
              <a:rPr lang="nl-BE" sz="2800" smtClean="0"/>
              <a:t>Wat is ‘diversiteit’?</a:t>
            </a:r>
          </a:p>
          <a:p>
            <a:r>
              <a:rPr lang="nl-BE" sz="2800" smtClean="0"/>
              <a:t>Diversiteit = vlag die vele ladingen dekt</a:t>
            </a:r>
          </a:p>
          <a:p>
            <a:r>
              <a:rPr lang="nl-BE" sz="2800" b="1" smtClean="0"/>
              <a:t>Definitie</a:t>
            </a:r>
            <a:r>
              <a:rPr lang="nl-BE" sz="2800" smtClean="0"/>
              <a:t> diversiteit K.U.Leuven</a:t>
            </a:r>
          </a:p>
          <a:p>
            <a:pPr>
              <a:buFontTx/>
              <a:buNone/>
            </a:pPr>
            <a:r>
              <a:rPr lang="nl-BE" smtClean="0"/>
              <a:t>	</a:t>
            </a:r>
          </a:p>
          <a:p>
            <a:pPr>
              <a:buFontTx/>
              <a:buNone/>
            </a:pPr>
            <a:r>
              <a:rPr lang="nl-BE" smtClean="0"/>
              <a:t>	</a:t>
            </a:r>
          </a:p>
          <a:p>
            <a:pPr>
              <a:buFontTx/>
              <a:buNone/>
            </a:pPr>
            <a:endParaRPr lang="nl-BE" smtClean="0"/>
          </a:p>
          <a:p>
            <a:pPr>
              <a:buFontTx/>
              <a:buNone/>
            </a:pPr>
            <a:endParaRPr lang="nl-BE" smtClean="0"/>
          </a:p>
          <a:p>
            <a:pPr>
              <a:buFontTx/>
              <a:buNone/>
            </a:pPr>
            <a:endParaRPr lang="nl-BE" smtClean="0"/>
          </a:p>
          <a:p>
            <a:pPr>
              <a:buFontTx/>
              <a:buNone/>
            </a:pPr>
            <a:endParaRPr lang="nl-BE" smtClean="0"/>
          </a:p>
          <a:p>
            <a:pPr>
              <a:buFontTx/>
              <a:buNone/>
            </a:pPr>
            <a:r>
              <a:rPr lang="nl-BE" smtClean="0"/>
              <a:t>Geïnspireerd op definitie UCLA (USA)</a:t>
            </a:r>
            <a:endParaRPr lang="nl-NL" smtClean="0"/>
          </a:p>
        </p:txBody>
      </p:sp>
      <p:sp>
        <p:nvSpPr>
          <p:cNvPr id="36867" name="Rectangle 9"/>
          <p:cNvSpPr>
            <a:spLocks noChangeArrowheads="1"/>
          </p:cNvSpPr>
          <p:nvPr/>
        </p:nvSpPr>
        <p:spPr bwMode="auto">
          <a:xfrm>
            <a:off x="755650" y="2997200"/>
            <a:ext cx="7129463" cy="2520950"/>
          </a:xfrm>
          <a:prstGeom prst="rect">
            <a:avLst/>
          </a:prstGeom>
          <a:solidFill>
            <a:schemeClr val="accent1"/>
          </a:solidFill>
          <a:ln w="9525">
            <a:solidFill>
              <a:schemeClr val="tx1"/>
            </a:solidFill>
            <a:miter lim="800000"/>
            <a:headEnd/>
            <a:tailEnd/>
          </a:ln>
        </p:spPr>
        <p:txBody>
          <a:bodyPr wrap="none" anchor="ctr"/>
          <a:lstStyle/>
          <a:p>
            <a:pPr algn="ctr"/>
            <a:endParaRPr lang="nl-BE"/>
          </a:p>
        </p:txBody>
      </p:sp>
      <p:sp>
        <p:nvSpPr>
          <p:cNvPr id="36868" name="Text Box 11"/>
          <p:cNvSpPr txBox="1">
            <a:spLocks noChangeArrowheads="1"/>
          </p:cNvSpPr>
          <p:nvPr/>
        </p:nvSpPr>
        <p:spPr bwMode="auto">
          <a:xfrm>
            <a:off x="755650" y="2492375"/>
            <a:ext cx="7129463" cy="457200"/>
          </a:xfrm>
          <a:prstGeom prst="rect">
            <a:avLst/>
          </a:prstGeom>
          <a:noFill/>
          <a:ln w="9525">
            <a:noFill/>
            <a:miter lim="800000"/>
            <a:headEnd/>
            <a:tailEnd/>
          </a:ln>
        </p:spPr>
        <p:txBody>
          <a:bodyPr>
            <a:spAutoFit/>
          </a:bodyPr>
          <a:lstStyle/>
          <a:p>
            <a:endParaRPr lang="nl-BE"/>
          </a:p>
        </p:txBody>
      </p:sp>
      <p:sp>
        <p:nvSpPr>
          <p:cNvPr id="36869" name="Text Box 12"/>
          <p:cNvSpPr txBox="1">
            <a:spLocks noChangeArrowheads="1"/>
          </p:cNvSpPr>
          <p:nvPr/>
        </p:nvSpPr>
        <p:spPr bwMode="auto">
          <a:xfrm>
            <a:off x="900113" y="3068638"/>
            <a:ext cx="7056437" cy="2282825"/>
          </a:xfrm>
          <a:prstGeom prst="rect">
            <a:avLst/>
          </a:prstGeom>
          <a:noFill/>
          <a:ln w="9525">
            <a:noFill/>
            <a:miter lim="800000"/>
            <a:headEnd/>
            <a:tailEnd/>
          </a:ln>
        </p:spPr>
        <p:txBody>
          <a:bodyPr>
            <a:spAutoFit/>
          </a:bodyPr>
          <a:lstStyle/>
          <a:p>
            <a:pPr algn="ctr">
              <a:spcBef>
                <a:spcPct val="50000"/>
              </a:spcBef>
            </a:pPr>
            <a:r>
              <a:rPr lang="nl-BE">
                <a:solidFill>
                  <a:srgbClr val="182B52"/>
                </a:solidFill>
              </a:rPr>
              <a:t>De variatie aan persoonlijke ervaringen, waarden en wereldvisies die ontstaan uit een wisselwerking van door cultuur en omstandigheden bepaalde factoren zoals thuistaal, culturele achtergrond, gender, leeftijd, seksuele geaardheid, functiebeperking en socio-economische situatie</a:t>
            </a:r>
            <a:endParaRPr lang="nl-NL">
              <a:solidFill>
                <a:srgbClr val="182B5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smtClean="0"/>
              <a:t>Visie op diversiteit (2)</a:t>
            </a:r>
            <a:endParaRPr lang="nl-NL" smtClean="0"/>
          </a:p>
        </p:txBody>
      </p:sp>
      <p:sp>
        <p:nvSpPr>
          <p:cNvPr id="37890" name="Rectangle 3"/>
          <p:cNvSpPr>
            <a:spLocks noGrp="1" noChangeArrowheads="1"/>
          </p:cNvSpPr>
          <p:nvPr>
            <p:ph type="body" idx="4294967295"/>
          </p:nvPr>
        </p:nvSpPr>
        <p:spPr/>
        <p:txBody>
          <a:bodyPr/>
          <a:lstStyle/>
          <a:p>
            <a:pPr marL="457200" indent="-457200" eaLnBrk="1" hangingPunct="1">
              <a:buFontTx/>
              <a:buNone/>
            </a:pPr>
            <a:r>
              <a:rPr lang="nl-BE" sz="2800" b="1" smtClean="0"/>
              <a:t>Basisvisie diversiteitsbeleid K.U.Leuven</a:t>
            </a:r>
          </a:p>
          <a:p>
            <a:pPr marL="457200" indent="-457200" eaLnBrk="1" hangingPunct="1">
              <a:lnSpc>
                <a:spcPct val="80000"/>
              </a:lnSpc>
              <a:buFontTx/>
              <a:buNone/>
            </a:pPr>
            <a:endParaRPr lang="nl-BE" b="1" smtClean="0"/>
          </a:p>
          <a:p>
            <a:pPr marL="457200" indent="-457200" eaLnBrk="1" hangingPunct="1"/>
            <a:r>
              <a:rPr lang="nl-BE" b="1" smtClean="0">
                <a:solidFill>
                  <a:srgbClr val="FF3300"/>
                </a:solidFill>
              </a:rPr>
              <a:t>Meerwaarde van diversiteit: 2 perspectieven</a:t>
            </a:r>
          </a:p>
          <a:p>
            <a:pPr marL="838200" lvl="1" indent="-381000" eaLnBrk="1" hangingPunct="1"/>
            <a:r>
              <a:rPr lang="nl-BE" smtClean="0"/>
              <a:t>benutten van talent (socio-economisch)</a:t>
            </a:r>
          </a:p>
          <a:p>
            <a:pPr marL="838200" lvl="1" indent="-381000" eaLnBrk="1" hangingPunct="1"/>
            <a:r>
              <a:rPr lang="nl-BE" smtClean="0"/>
              <a:t>gelijke kansenprincipe (ethisch)</a:t>
            </a:r>
            <a:endParaRPr lang="nl-BE" b="1" smtClean="0"/>
          </a:p>
          <a:p>
            <a:pPr marL="838200" lvl="1" indent="-381000" eaLnBrk="1" hangingPunct="1">
              <a:buFontTx/>
              <a:buNone/>
            </a:pPr>
            <a:endParaRPr lang="nl-BE" smtClean="0"/>
          </a:p>
          <a:p>
            <a:pPr marL="457200" indent="-457200" eaLnBrk="1" hangingPunct="1"/>
            <a:r>
              <a:rPr lang="nl-BE" b="1" smtClean="0">
                <a:solidFill>
                  <a:srgbClr val="FF3300"/>
                </a:solidFill>
              </a:rPr>
              <a:t>Benadering</a:t>
            </a:r>
          </a:p>
          <a:p>
            <a:pPr marL="457200" indent="-457200" eaLnBrk="1" hangingPunct="1">
              <a:lnSpc>
                <a:spcPct val="50000"/>
              </a:lnSpc>
            </a:pPr>
            <a:endParaRPr lang="nl-BE" b="1" smtClean="0">
              <a:solidFill>
                <a:srgbClr val="FF3300"/>
              </a:solidFill>
            </a:endParaRPr>
          </a:p>
          <a:p>
            <a:pPr marL="1219200" lvl="2" indent="-304800" eaLnBrk="1" hangingPunct="1">
              <a:buFontTx/>
              <a:buAutoNum type="arabicPeriod"/>
            </a:pPr>
            <a:r>
              <a:rPr lang="nl-BE" sz="2000" b="1" smtClean="0"/>
              <a:t>Dynamisch: </a:t>
            </a:r>
            <a:r>
              <a:rPr lang="nl-BE" sz="2000" smtClean="0"/>
              <a:t>geen vooraf gedefinieerde kansengroepen</a:t>
            </a:r>
          </a:p>
          <a:p>
            <a:pPr marL="1219200" lvl="2" indent="-304800" eaLnBrk="1" hangingPunct="1">
              <a:lnSpc>
                <a:spcPct val="50000"/>
              </a:lnSpc>
              <a:buFontTx/>
              <a:buNone/>
            </a:pPr>
            <a:r>
              <a:rPr lang="nl-BE" sz="2000" smtClean="0"/>
              <a:t>	</a:t>
            </a:r>
          </a:p>
          <a:p>
            <a:pPr marL="1219200" lvl="2" indent="-304800" eaLnBrk="1" hangingPunct="1">
              <a:buFontTx/>
              <a:buAutoNum type="arabicPeriod" startAt="2"/>
            </a:pPr>
            <a:r>
              <a:rPr lang="nl-BE" sz="2000" b="1" smtClean="0"/>
              <a:t>Inclusief</a:t>
            </a:r>
            <a:r>
              <a:rPr lang="nl-BE" sz="2000" smtClean="0"/>
              <a:t>: </a:t>
            </a:r>
          </a:p>
          <a:p>
            <a:pPr marL="1676400" lvl="3" indent="-304800" eaLnBrk="1" hangingPunct="1">
              <a:buFontTx/>
              <a:buChar char="•"/>
            </a:pPr>
            <a:r>
              <a:rPr lang="nl-BE" sz="2000" smtClean="0"/>
              <a:t>maatregelen voor een zo breed mogelijk publiek </a:t>
            </a:r>
          </a:p>
          <a:p>
            <a:pPr marL="1676400" lvl="3" indent="-304800" eaLnBrk="1" hangingPunct="1">
              <a:buFontTx/>
              <a:buChar char="•"/>
            </a:pPr>
            <a:r>
              <a:rPr lang="nl-BE" sz="2000" smtClean="0"/>
              <a:t>zonder uitsluiting van een doelgroepenbeleid</a:t>
            </a:r>
            <a:endParaRPr lang="nl-NL" sz="1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9-corporate_kuleuven_liggend-versie2002-9sept">
  <a:themeElements>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_kuleuven_ligge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lnDef>
  </a:objectDefaults>
  <a:extraClrSchemeLst>
    <a:extraClrScheme>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_kuleuven_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_kuleuven_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_kuleuven_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_kuleuven_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_kuleuven_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_kuleuven_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_kuleuven_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_kuleuven_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_kuleuven_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_kuleuven_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_kuleuven_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9-corporate_kuleuven_liggend-WitteAchtergron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09-Corporate_Kuleuven_liggend-BlauweAchtergrond">
  <a:themeElements>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_kuleuven_ligge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lnDef>
  </a:objectDefaults>
  <a:extraClrSchemeLst>
    <a:extraClrScheme>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_kuleuven_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_kuleuven_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_kuleuven_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_kuleuven_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_kuleuven_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_kuleuven_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_kuleuven_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_kuleuven_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_kuleuven_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_kuleuven_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_kuleuven_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2009-corporate_kuleuven_liggend-versie2002-9sept</Template>
  <TotalTime>4968</TotalTime>
  <Words>912</Words>
  <Application>Microsoft Office PowerPoint</Application>
  <PresentationFormat>Diavoorstelling (4:3)</PresentationFormat>
  <Paragraphs>210</Paragraphs>
  <Slides>26</Slides>
  <Notes>3</Notes>
  <HiddenSlides>3</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26</vt:i4>
      </vt:variant>
    </vt:vector>
  </HeadingPairs>
  <TitlesOfParts>
    <vt:vector size="33" baseType="lpstr">
      <vt:lpstr>Arial</vt:lpstr>
      <vt:lpstr>Calibri</vt:lpstr>
      <vt:lpstr>Wingdings</vt:lpstr>
      <vt:lpstr>Symbol</vt:lpstr>
      <vt:lpstr>2009-corporate_kuleuven_liggend-versie2002-9sept</vt:lpstr>
      <vt:lpstr>2009-corporate_kuleuven_liggend-WitteAchtergrond</vt:lpstr>
      <vt:lpstr>2009-Corporate_Kuleuven_liggend-BlauweAchtergrond</vt:lpstr>
      <vt:lpstr>Symposium Toekomstige technische ontwikkelingen voor mensen  met een visuele beperking   16 september 2011  Inleiding / Introduction </vt:lpstr>
      <vt:lpstr>Welcome at the Katholieke Universiteit Leuven </vt:lpstr>
      <vt:lpstr>Dia 3</vt:lpstr>
      <vt:lpstr>Dia 4</vt:lpstr>
      <vt:lpstr>Dia 5</vt:lpstr>
      <vt:lpstr>Dia 6</vt:lpstr>
      <vt:lpstr>Het diversiteitsbeleid aan onze universiteit</vt:lpstr>
      <vt:lpstr>Visie op diversiteit (1)</vt:lpstr>
      <vt:lpstr>Visie op diversiteit (2)</vt:lpstr>
      <vt:lpstr>Ethisch Perspectief</vt:lpstr>
      <vt:lpstr>Socio-economisch perspectief</vt:lpstr>
      <vt:lpstr>Doelstellingen voor een effectief Diversiteitsbeleid (1)</vt:lpstr>
      <vt:lpstr>Doelstellingen voor een effectief Diversiteitsbeleid (2)</vt:lpstr>
      <vt:lpstr>Belang van een gedragen diversiteitsbeleid doorheen de instelling</vt:lpstr>
      <vt:lpstr>Diversiteit raakt aan alle facetten van de academische gemeenschap</vt:lpstr>
      <vt:lpstr>Een diversiteitsbeleid gedragen door de volledige instelling</vt:lpstr>
      <vt:lpstr>    iversiteit &amp; algemeen beleid</vt:lpstr>
      <vt:lpstr>    iversiteit &amp; algemeen beleid</vt:lpstr>
      <vt:lpstr>Beleid t.a.v. studenten met een functiebeperking</vt:lpstr>
      <vt:lpstr>Historiek begeleiding studenten met een functiebeperking (1)</vt:lpstr>
      <vt:lpstr>Historiek begeleiding studenten met een functiebeperking (2)</vt:lpstr>
      <vt:lpstr>Historiek begeleiding studenten met een functiebeperking (2)</vt:lpstr>
      <vt:lpstr>   iversiteit &amp; digitale toegankelijkheid</vt:lpstr>
      <vt:lpstr>   iversiteit &amp; digitale toegankelijkheid</vt:lpstr>
      <vt:lpstr>   iversiteit &amp; digitale toegankelijkheid</vt:lpstr>
      <vt:lpstr>   iversiteit &amp; digitale toegankelijkheid</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u0027780</dc:creator>
  <cp:lastModifiedBy>Jan Engelen</cp:lastModifiedBy>
  <cp:revision>77</cp:revision>
  <dcterms:created xsi:type="dcterms:W3CDTF">2009-09-09T12:00:24Z</dcterms:created>
  <dcterms:modified xsi:type="dcterms:W3CDTF">2011-09-18T21:25:13Z</dcterms:modified>
</cp:coreProperties>
</file>