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8" r:id="rId10"/>
    <p:sldId id="266" r:id="rId11"/>
    <p:sldId id="269" r:id="rId12"/>
    <p:sldId id="265" r:id="rId13"/>
    <p:sldId id="267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84" autoAdjust="0"/>
  </p:normalViewPr>
  <p:slideViewPr>
    <p:cSldViewPr>
      <p:cViewPr varScale="1">
        <p:scale>
          <a:sx n="85" d="100"/>
          <a:sy n="85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E0FAA-5B19-46A7-91EE-8172C8391145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B2DEC-81FA-4498-AC72-CD92FC5843D9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Innovatie</a:t>
            </a:r>
            <a:r>
              <a:rPr lang="en-GB" dirty="0" smtClean="0"/>
              <a:t> is </a:t>
            </a:r>
            <a:r>
              <a:rPr lang="en-GB" dirty="0" err="1" smtClean="0"/>
              <a:t>veel</a:t>
            </a:r>
            <a:r>
              <a:rPr lang="en-GB" dirty="0" smtClean="0"/>
              <a:t> en </a:t>
            </a:r>
            <a:r>
              <a:rPr lang="en-GB" dirty="0" err="1" smtClean="0"/>
              <a:t>veel</a:t>
            </a:r>
            <a:r>
              <a:rPr lang="en-GB" dirty="0" smtClean="0"/>
              <a:t> </a:t>
            </a:r>
            <a:r>
              <a:rPr lang="en-GB" dirty="0" err="1" smtClean="0"/>
              <a:t>meer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zoals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ik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definieer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productontwikkeling</a:t>
            </a:r>
            <a:r>
              <a:rPr lang="en-GB" baseline="0" dirty="0" smtClean="0"/>
              <a:t>; het is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zorgen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het product op de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komt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gekocht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overal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waar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nodig</a:t>
            </a:r>
            <a:r>
              <a:rPr lang="en-GB" baseline="0" dirty="0" smtClean="0"/>
              <a:t> is. </a:t>
            </a:r>
            <a:r>
              <a:rPr lang="en-GB" baseline="0" dirty="0" err="1" smtClean="0"/>
              <a:t>Dta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betekent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dus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vooraf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productontwikkeling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veel</a:t>
            </a:r>
            <a:r>
              <a:rPr lang="en-GB" baseline="0" dirty="0" smtClean="0"/>
              <a:t> research </a:t>
            </a:r>
            <a:r>
              <a:rPr lang="en-GB" baseline="0" dirty="0" err="1" smtClean="0"/>
              <a:t>uitgevoerd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men </a:t>
            </a:r>
            <a:r>
              <a:rPr lang="en-GB" baseline="0" dirty="0" err="1" smtClean="0"/>
              <a:t>onzeker</a:t>
            </a:r>
            <a:r>
              <a:rPr lang="en-GB" baseline="0" dirty="0" smtClean="0"/>
              <a:t> is over de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Heeft</a:t>
            </a:r>
            <a:r>
              <a:rPr lang="en-GB" baseline="0" dirty="0" smtClean="0"/>
              <a:t> men </a:t>
            </a:r>
            <a:r>
              <a:rPr lang="en-GB" baseline="0" dirty="0" err="1" smtClean="0"/>
              <a:t>veel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ervaring</a:t>
            </a:r>
            <a:r>
              <a:rPr lang="en-GB" baseline="0" dirty="0" smtClean="0"/>
              <a:t> en de </a:t>
            </a:r>
            <a:r>
              <a:rPr lang="en-GB" baseline="0" dirty="0" err="1" smtClean="0"/>
              <a:t>vraag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product al </a:t>
            </a:r>
            <a:r>
              <a:rPr lang="en-GB" baseline="0" dirty="0" err="1" smtClean="0"/>
              <a:t>regelmatig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gehoord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kan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sneller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Producten</a:t>
            </a:r>
            <a:r>
              <a:rPr lang="en-GB" dirty="0" smtClean="0"/>
              <a:t> die </a:t>
            </a:r>
            <a:r>
              <a:rPr lang="en-GB" dirty="0" err="1" smtClean="0"/>
              <a:t>dwingend</a:t>
            </a:r>
            <a:r>
              <a:rPr lang="en-GB" dirty="0" smtClean="0"/>
              <a:t> </a:t>
            </a:r>
            <a:r>
              <a:rPr lang="en-GB" dirty="0" err="1" smtClean="0"/>
              <a:t>noodzakelijk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</a:t>
            </a:r>
            <a:r>
              <a:rPr lang="en-GB" dirty="0" err="1" smtClean="0"/>
              <a:t>functioneren</a:t>
            </a:r>
            <a:r>
              <a:rPr lang="en-GB" dirty="0" smtClean="0"/>
              <a:t> </a:t>
            </a:r>
            <a:r>
              <a:rPr lang="en-GB" dirty="0" err="1" smtClean="0"/>
              <a:t>én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producten</a:t>
            </a:r>
            <a:r>
              <a:rPr lang="en-GB" baseline="0" dirty="0" smtClean="0"/>
              <a:t> die comfort en </a:t>
            </a:r>
            <a:r>
              <a:rPr lang="en-GB" baseline="0" dirty="0" err="1" smtClean="0"/>
              <a:t>aanzien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verschaffen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gewoon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leuk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leven</a:t>
            </a:r>
            <a:r>
              <a:rPr lang="en-GB" baseline="0" dirty="0" smtClean="0"/>
              <a:t> extra </a:t>
            </a:r>
            <a:r>
              <a:rPr lang="en-GB" baseline="0" dirty="0" err="1" smtClean="0"/>
              <a:t>kleur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geven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hulpmiddelen</a:t>
            </a:r>
            <a:r>
              <a:rPr lang="en-GB" dirty="0" smtClean="0"/>
              <a:t> </a:t>
            </a:r>
            <a:r>
              <a:rPr lang="en-GB" dirty="0" err="1" smtClean="0"/>
              <a:t>markt</a:t>
            </a:r>
            <a:r>
              <a:rPr lang="en-GB" baseline="0" dirty="0" smtClean="0"/>
              <a:t> is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gewoon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ze</a:t>
            </a:r>
            <a:r>
              <a:rPr lang="en-GB" baseline="0" dirty="0" smtClean="0"/>
              <a:t> is erg </a:t>
            </a:r>
            <a:r>
              <a:rPr lang="en-GB" baseline="0" dirty="0" err="1" smtClean="0"/>
              <a:t>versnipperd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lastig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internationaliseren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 kern van de </a:t>
            </a:r>
            <a:r>
              <a:rPr lang="en-GB" baseline="0" dirty="0" err="1" smtClean="0"/>
              <a:t>zaak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behoeften</a:t>
            </a:r>
            <a:r>
              <a:rPr lang="en-GB" baseline="0" dirty="0" smtClean="0"/>
              <a:t> van de </a:t>
            </a:r>
            <a:r>
              <a:rPr lang="en-GB" baseline="0" dirty="0" err="1" smtClean="0"/>
              <a:t>klanten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daarnaast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mogelijkheden</a:t>
            </a:r>
            <a:r>
              <a:rPr lang="en-GB" baseline="0" dirty="0" smtClean="0"/>
              <a:t> van de </a:t>
            </a:r>
            <a:r>
              <a:rPr lang="en-GB" baseline="0" dirty="0" err="1" smtClean="0"/>
              <a:t>technologie</a:t>
            </a:r>
            <a:r>
              <a:rPr lang="en-GB" baseline="0" dirty="0" smtClean="0"/>
              <a:t> in de </a:t>
            </a:r>
            <a:r>
              <a:rPr lang="en-GB" baseline="0" dirty="0" err="1" smtClean="0"/>
              <a:t>breedste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zin</a:t>
            </a:r>
            <a:r>
              <a:rPr lang="en-GB" baseline="0" dirty="0" smtClean="0"/>
              <a:t> van het </a:t>
            </a:r>
            <a:r>
              <a:rPr lang="en-GB" baseline="0" dirty="0" err="1" smtClean="0"/>
              <a:t>woord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Verder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vraag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producten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aanbod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prodcuten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zodat</a:t>
            </a:r>
            <a:r>
              <a:rPr lang="en-GB" baseline="0" dirty="0" smtClean="0"/>
              <a:t> direct </a:t>
            </a:r>
            <a:r>
              <a:rPr lang="en-GB" baseline="0" dirty="0" err="1" smtClean="0"/>
              <a:t>geleverd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worden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Het is </a:t>
            </a:r>
            <a:r>
              <a:rPr lang="en-GB" baseline="0" dirty="0" err="1" smtClean="0"/>
              <a:t>niet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vanzelfspreken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behoefte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product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vraag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opleveren</a:t>
            </a:r>
            <a:r>
              <a:rPr lang="en-GB" baseline="0" dirty="0" smtClean="0"/>
              <a:t> !!!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A4BF-495E-4C2E-8BC5-CDC27419B4B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Maatschappelijke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ontwikkelingen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snel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mensen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hun</a:t>
            </a:r>
            <a:r>
              <a:rPr lang="en-GB" baseline="0" dirty="0" smtClean="0"/>
              <a:t> handicaps </a:t>
            </a:r>
            <a:r>
              <a:rPr lang="en-GB" baseline="0" dirty="0" err="1" smtClean="0"/>
              <a:t>vrijwel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altijd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met het </a:t>
            </a:r>
            <a:r>
              <a:rPr lang="en-GB" baseline="0" dirty="0" err="1" smtClean="0"/>
              <a:t>aangeven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hun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wensen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blind 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Om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markt</a:t>
            </a:r>
            <a:r>
              <a:rPr lang="en-GB" dirty="0" smtClean="0"/>
              <a:t> van </a:t>
            </a:r>
            <a:r>
              <a:rPr lang="en-GB" dirty="0" err="1" smtClean="0"/>
              <a:t>betekenis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oontwikkelen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zal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international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moeten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ontwikkelen</a:t>
            </a:r>
            <a:r>
              <a:rPr lang="en-GB" baseline="0" dirty="0" smtClean="0"/>
              <a:t>. In de </a:t>
            </a:r>
            <a:r>
              <a:rPr lang="en-GB" baseline="0" dirty="0" err="1" smtClean="0"/>
              <a:t>hulpmiddelindustrie</a:t>
            </a:r>
            <a:r>
              <a:rPr lang="en-GB" baseline="0" dirty="0" smtClean="0"/>
              <a:t> is het </a:t>
            </a:r>
            <a:r>
              <a:rPr lang="en-GB" baseline="0" dirty="0" err="1" smtClean="0"/>
              <a:t>lastig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vanwege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complexe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systemen</a:t>
            </a:r>
            <a:r>
              <a:rPr lang="en-GB" baseline="0" dirty="0" smtClean="0"/>
              <a:t> van levering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clienten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gevallen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verwerven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international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 het best </a:t>
            </a:r>
            <a:r>
              <a:rPr lang="en-GB" baseline="0" dirty="0" err="1" smtClean="0"/>
              <a:t>gaat</a:t>
            </a:r>
            <a:r>
              <a:rPr lang="en-GB" baseline="0" dirty="0" smtClean="0"/>
              <a:t> door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bedrijf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in de </a:t>
            </a:r>
            <a:r>
              <a:rPr lang="en-GB" baseline="0" dirty="0" err="1" smtClean="0"/>
              <a:t>deelmarkt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nader</a:t>
            </a:r>
            <a:r>
              <a:rPr lang="en-GB" baseline="0" dirty="0" smtClean="0"/>
              <a:t> land </a:t>
            </a:r>
            <a:r>
              <a:rPr lang="en-GB" baseline="0" dirty="0" err="1" smtClean="0"/>
              <a:t>opereert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gewoon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kopen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koop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kennis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netwerk</a:t>
            </a:r>
            <a:r>
              <a:rPr lang="en-GB" baseline="0" dirty="0" smtClean="0"/>
              <a:t> in het </a:t>
            </a:r>
            <a:r>
              <a:rPr lang="en-GB" baseline="0" dirty="0" err="1" smtClean="0"/>
              <a:t>betreffende</a:t>
            </a:r>
            <a:r>
              <a:rPr lang="en-GB" baseline="0" dirty="0" smtClean="0"/>
              <a:t> land.</a:t>
            </a:r>
          </a:p>
          <a:p>
            <a:r>
              <a:rPr lang="en-GB" baseline="0" dirty="0" smtClean="0"/>
              <a:t>Met de </a:t>
            </a:r>
            <a:r>
              <a:rPr lang="en-GB" baseline="0" dirty="0" err="1" smtClean="0"/>
              <a:t>mogelijkheden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</a:t>
            </a:r>
            <a:r>
              <a:rPr lang="en-GB" baseline="0" dirty="0" smtClean="0"/>
              <a:t> nu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over de </a:t>
            </a:r>
            <a:r>
              <a:rPr lang="en-GB" baseline="0" dirty="0" err="1" smtClean="0"/>
              <a:t>europese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grenzen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consument</a:t>
            </a:r>
            <a:r>
              <a:rPr lang="en-GB" baseline="0" dirty="0" smtClean="0"/>
              <a:t> is </a:t>
            </a:r>
            <a:r>
              <a:rPr lang="en-GB" baseline="0" dirty="0" err="1" smtClean="0"/>
              <a:t>informatie</a:t>
            </a:r>
            <a:r>
              <a:rPr lang="en-GB" baseline="0" dirty="0" smtClean="0"/>
              <a:t> over </a:t>
            </a:r>
            <a:r>
              <a:rPr lang="en-GB" baseline="0" dirty="0" err="1" smtClean="0"/>
              <a:t>producten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europese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landen</a:t>
            </a:r>
            <a:r>
              <a:rPr lang="en-GB" baseline="0" dirty="0" smtClean="0"/>
              <a:t> van het </a:t>
            </a:r>
            <a:r>
              <a:rPr lang="en-GB" baseline="0" dirty="0" err="1" smtClean="0"/>
              <a:t>hoogste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belang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geworden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ontwikkeling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vereist</a:t>
            </a:r>
            <a:r>
              <a:rPr lang="en-GB" baseline="0" dirty="0" smtClean="0"/>
              <a:t> breed </a:t>
            </a:r>
            <a:r>
              <a:rPr lang="en-GB" baseline="0" dirty="0" err="1" smtClean="0"/>
              <a:t>onderzoek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moet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anticiperen</a:t>
            </a:r>
            <a:r>
              <a:rPr lang="en-GB" baseline="0" dirty="0" smtClean="0"/>
              <a:t> op </a:t>
            </a:r>
            <a:r>
              <a:rPr lang="en-GB" baseline="0" dirty="0" err="1" smtClean="0"/>
              <a:t>wat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internationaal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aanwezig</a:t>
            </a:r>
            <a:r>
              <a:rPr lang="en-GB" baseline="0" dirty="0" smtClean="0"/>
              <a:t> is en </a:t>
            </a:r>
            <a:r>
              <a:rPr lang="en-GB" baseline="0" dirty="0" err="1" smtClean="0"/>
              <a:t>zal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nieuwe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technologie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veranderingen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zorgstelsels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altijd</a:t>
            </a:r>
            <a:r>
              <a:rPr lang="en-GB" baseline="0" dirty="0" smtClean="0"/>
              <a:t> is het </a:t>
            </a:r>
            <a:r>
              <a:rPr lang="en-GB" baseline="0" dirty="0" err="1" smtClean="0"/>
              <a:t>testen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kosten-effectiviteits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onderzoek</a:t>
            </a:r>
            <a:r>
              <a:rPr lang="en-GB" baseline="0" dirty="0" smtClean="0"/>
              <a:t> erg </a:t>
            </a:r>
            <a:r>
              <a:rPr lang="en-GB" baseline="0" dirty="0" err="1" smtClean="0"/>
              <a:t>duur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erger</a:t>
            </a:r>
            <a:r>
              <a:rPr lang="en-GB" baseline="0" dirty="0" smtClean="0"/>
              <a:t> is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lang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duurt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niet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zonder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toepasbaar</a:t>
            </a:r>
            <a:r>
              <a:rPr lang="en-GB" baseline="0" dirty="0" smtClean="0"/>
              <a:t> is in </a:t>
            </a:r>
            <a:r>
              <a:rPr lang="en-GB" baseline="0" dirty="0" err="1" smtClean="0"/>
              <a:t>andere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zorgstelsels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Als</a:t>
            </a:r>
            <a:r>
              <a:rPr lang="en-GB" dirty="0" smtClean="0"/>
              <a:t> we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heel </a:t>
            </a:r>
            <a:r>
              <a:rPr lang="en-GB" dirty="0" err="1" smtClean="0"/>
              <a:t>grote</a:t>
            </a:r>
            <a:r>
              <a:rPr lang="en-GB" dirty="0" smtClean="0"/>
              <a:t> </a:t>
            </a:r>
            <a:r>
              <a:rPr lang="en-GB" dirty="0" err="1" smtClean="0"/>
              <a:t>stappen</a:t>
            </a:r>
            <a:r>
              <a:rPr lang="en-GB" dirty="0" smtClean="0"/>
              <a:t> het </a:t>
            </a:r>
            <a:r>
              <a:rPr lang="en-GB" dirty="0" err="1" smtClean="0"/>
              <a:t>probleema</a:t>
            </a:r>
            <a:r>
              <a:rPr lang="en-GB" baseline="0" dirty="0" smtClean="0"/>
              <a:t> van de </a:t>
            </a:r>
            <a:r>
              <a:rPr lang="en-GB" baseline="0" dirty="0" err="1" smtClean="0"/>
              <a:t>innovatie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ini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hulpmiddelen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domein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besproken</a:t>
            </a:r>
            <a:r>
              <a:rPr lang="en-GB" baseline="0" dirty="0" smtClean="0"/>
              <a:t> en de </a:t>
            </a:r>
            <a:r>
              <a:rPr lang="en-GB" baseline="0" dirty="0" err="1" smtClean="0"/>
              <a:t>wensen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kenbaar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gemaakt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rest </a:t>
            </a:r>
            <a:r>
              <a:rPr lang="en-GB" baseline="0" dirty="0" err="1" smtClean="0"/>
              <a:t>nog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noemen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belangrijke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organisaties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projecten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initiatieven</a:t>
            </a:r>
            <a:r>
              <a:rPr lang="en-GB" baseline="0" dirty="0" smtClean="0"/>
              <a:t>: het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in het </a:t>
            </a:r>
            <a:r>
              <a:rPr lang="en-GB" baseline="0" dirty="0" err="1" smtClean="0"/>
              <a:t>kader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deze</a:t>
            </a:r>
            <a:r>
              <a:rPr lang="en-GB" baseline="0" dirty="0" smtClean="0"/>
              <a:t> dag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uitstel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noemen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omdat</a:t>
            </a:r>
            <a:r>
              <a:rPr lang="en-GB" baseline="0" dirty="0" smtClean="0"/>
              <a:t> we </a:t>
            </a:r>
            <a:r>
              <a:rPr lang="en-GB" baseline="0" dirty="0" err="1" smtClean="0"/>
              <a:t>onze</a:t>
            </a:r>
            <a:r>
              <a:rPr lang="en-GB" baseline="0" dirty="0" smtClean="0"/>
              <a:t> Jan Engelen </a:t>
            </a:r>
            <a:r>
              <a:rPr lang="en-GB" baseline="0" dirty="0" err="1" smtClean="0"/>
              <a:t>daar</a:t>
            </a:r>
            <a:r>
              <a:rPr lang="en-GB" baseline="0" dirty="0" smtClean="0"/>
              <a:t> frequent </a:t>
            </a:r>
            <a:r>
              <a:rPr lang="en-GB" baseline="0" dirty="0" err="1" smtClean="0"/>
              <a:t>mochten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ontmoeten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COST </a:t>
            </a:r>
            <a:r>
              <a:rPr lang="en-GB" baseline="0" dirty="0" err="1" smtClean="0"/>
              <a:t>heeft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eigenlijk</a:t>
            </a:r>
            <a:r>
              <a:rPr lang="en-GB" baseline="0" dirty="0" smtClean="0"/>
              <a:t> heel </a:t>
            </a:r>
            <a:r>
              <a:rPr lang="en-GB" baseline="0" dirty="0" err="1" smtClean="0"/>
              <a:t>weinig</a:t>
            </a:r>
            <a:r>
              <a:rPr lang="en-GB" baseline="0" dirty="0" smtClean="0"/>
              <a:t> geld </a:t>
            </a:r>
            <a:r>
              <a:rPr lang="en-GB" baseline="0" dirty="0" err="1" smtClean="0"/>
              <a:t>wetenschappers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elkaar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gehouden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elkaar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informeerden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hun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conferenties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informatie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materiaal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grote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invloed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uitgeoefend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Achter</a:t>
            </a:r>
            <a:r>
              <a:rPr lang="en-GB" baseline="0" dirty="0" smtClean="0"/>
              <a:t> elk lid van de COST </a:t>
            </a:r>
            <a:r>
              <a:rPr lang="en-GB" baseline="0" dirty="0" err="1" smtClean="0"/>
              <a:t>werkgroep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institutie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vertegenwoordiging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europese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lidstaat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 AAATE </a:t>
            </a:r>
            <a:r>
              <a:rPr lang="en-GB" baseline="0" dirty="0" err="1" smtClean="0"/>
              <a:t>heeft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ontwikkeld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breed en </a:t>
            </a:r>
            <a:r>
              <a:rPr lang="en-GB" baseline="0" dirty="0" err="1" smtClean="0"/>
              <a:t>breder</a:t>
            </a:r>
            <a:r>
              <a:rPr lang="en-GB" baseline="0" dirty="0" smtClean="0"/>
              <a:t> in scope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de COST </a:t>
            </a:r>
            <a:r>
              <a:rPr lang="en-GB" baseline="0" dirty="0" err="1" smtClean="0"/>
              <a:t>groep</a:t>
            </a:r>
            <a:r>
              <a:rPr lang="en-GB" baseline="0" dirty="0" smtClean="0"/>
              <a:t>, platform </a:t>
            </a:r>
            <a:r>
              <a:rPr lang="en-GB" baseline="0" dirty="0" err="1" smtClean="0"/>
              <a:t>waar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actieve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onderzoekers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waaronder</a:t>
            </a:r>
            <a:r>
              <a:rPr lang="en-GB" baseline="0" dirty="0" smtClean="0"/>
              <a:t> nu erg </a:t>
            </a:r>
            <a:r>
              <a:rPr lang="en-GB" baseline="0" dirty="0" err="1" smtClean="0"/>
              <a:t>veel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jongere</a:t>
            </a:r>
            <a:r>
              <a:rPr lang="en-GB" baseline="0" dirty="0" smtClean="0"/>
              <a:t> researchers en </a:t>
            </a:r>
            <a:r>
              <a:rPr lang="en-GB" baseline="0" dirty="0" err="1" smtClean="0"/>
              <a:t>vertegenwoordigers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uit</a:t>
            </a:r>
            <a:r>
              <a:rPr lang="en-GB" baseline="0" dirty="0" smtClean="0"/>
              <a:t> China, Japan en USA en Canada </a:t>
            </a:r>
            <a:r>
              <a:rPr lang="en-GB" baseline="0" dirty="0" err="1" smtClean="0"/>
              <a:t>intensief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discussieeren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Ik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wel</a:t>
            </a:r>
            <a:r>
              <a:rPr lang="en-GB" baseline="0" dirty="0" smtClean="0"/>
              <a:t> trots op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expliciet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kunnen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werken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 </a:t>
            </a:r>
            <a:r>
              <a:rPr lang="en-GB" baseline="0" dirty="0" err="1" smtClean="0"/>
              <a:t>informatie</a:t>
            </a:r>
            <a:r>
              <a:rPr lang="en-GB" baseline="0" dirty="0" smtClean="0"/>
              <a:t> over </a:t>
            </a:r>
            <a:r>
              <a:rPr lang="en-GB" baseline="0" dirty="0" err="1" smtClean="0"/>
              <a:t>hulpmiddelen</a:t>
            </a:r>
            <a:r>
              <a:rPr lang="en-GB" baseline="0" dirty="0" smtClean="0"/>
              <a:t> is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erg </a:t>
            </a:r>
            <a:r>
              <a:rPr lang="en-GB" baseline="0" dirty="0" err="1" smtClean="0"/>
              <a:t>lang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traject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ontwikkeling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geweest</a:t>
            </a:r>
            <a:r>
              <a:rPr lang="en-GB" baseline="0" dirty="0" smtClean="0"/>
              <a:t>, met </a:t>
            </a:r>
            <a:r>
              <a:rPr lang="en-GB" baseline="0" dirty="0" err="1" smtClean="0"/>
              <a:t>veel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Europees</a:t>
            </a:r>
            <a:r>
              <a:rPr lang="en-GB" baseline="0" dirty="0" smtClean="0"/>
              <a:t> geld nu </a:t>
            </a:r>
            <a:r>
              <a:rPr lang="en-GB" baseline="0" dirty="0" err="1" smtClean="0"/>
              <a:t>eindelijk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gekomen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brede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soepele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beschikbaarheid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gerealiseerd</a:t>
            </a:r>
            <a:r>
              <a:rPr lang="en-GB" baseline="0" dirty="0" smtClean="0"/>
              <a:t> is.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ontbreken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landen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is jammer en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is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gebrek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visie</a:t>
            </a:r>
            <a:r>
              <a:rPr lang="en-GB" baseline="0" dirty="0" smtClean="0"/>
              <a:t> in die </a:t>
            </a:r>
            <a:r>
              <a:rPr lang="en-GB" baseline="0" dirty="0" err="1" smtClean="0"/>
              <a:t>landen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ernstig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Hulpmiddelen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markt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Waar</a:t>
            </a:r>
            <a:r>
              <a:rPr lang="en-GB" baseline="0" dirty="0" smtClean="0"/>
              <a:t> de AAATE </a:t>
            </a:r>
            <a:r>
              <a:rPr lang="en-GB" baseline="0" dirty="0" err="1" smtClean="0"/>
              <a:t>vooral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EASTIN </a:t>
            </a:r>
            <a:r>
              <a:rPr lang="en-GB" baseline="0" dirty="0" err="1" smtClean="0"/>
              <a:t>continuiteit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nastreven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ook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acties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projectkarakter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groot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eindoel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nastreven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noemen</a:t>
            </a:r>
            <a:r>
              <a:rPr lang="en-GB" baseline="0" dirty="0" smtClean="0"/>
              <a:t> we </a:t>
            </a:r>
            <a:r>
              <a:rPr lang="en-GB" baseline="0" dirty="0" err="1" smtClean="0"/>
              <a:t>standaardisatie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essentiele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spelen</a:t>
            </a:r>
            <a:r>
              <a:rPr lang="en-GB" baseline="0" dirty="0" smtClean="0"/>
              <a:t> in het </a:t>
            </a:r>
            <a:r>
              <a:rPr lang="en-GB" baseline="0" dirty="0" err="1" smtClean="0"/>
              <a:t>aankoopbeleid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producten</a:t>
            </a:r>
            <a:r>
              <a:rPr lang="en-GB" baseline="0" dirty="0" smtClean="0"/>
              <a:t> door de </a:t>
            </a:r>
            <a:r>
              <a:rPr lang="en-GB" baseline="0" dirty="0" err="1" smtClean="0"/>
              <a:t>overheid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normen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toegankelijkheid</a:t>
            </a:r>
            <a:r>
              <a:rPr lang="en-GB" baseline="0" dirty="0" smtClean="0"/>
              <a:t>; project USEM </a:t>
            </a:r>
            <a:r>
              <a:rPr lang="en-GB" baseline="0" dirty="0" err="1" smtClean="0"/>
              <a:t>em</a:t>
            </a:r>
            <a:r>
              <a:rPr lang="en-GB" baseline="0" dirty="0" smtClean="0"/>
              <a:t> STAND4ALL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weg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geeffend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deregelijke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normen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goed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medeweten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meewerken</a:t>
            </a:r>
            <a:r>
              <a:rPr lang="en-GB" baseline="0" dirty="0" smtClean="0"/>
              <a:t> van </a:t>
            </a:r>
            <a:r>
              <a:rPr lang="en-GB" baseline="0" dirty="0" err="1" smtClean="0"/>
              <a:t>mensen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beperkingen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ontwikkeld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Tsja</a:t>
            </a:r>
            <a:r>
              <a:rPr lang="en-GB" dirty="0" smtClean="0"/>
              <a:t> </a:t>
            </a:r>
            <a:r>
              <a:rPr lang="en-GB" dirty="0" err="1" smtClean="0"/>
              <a:t>Europa</a:t>
            </a:r>
            <a:r>
              <a:rPr lang="en-GB" baseline="0" dirty="0" smtClean="0"/>
              <a:t>, op </a:t>
            </a:r>
            <a:r>
              <a:rPr lang="en-GB" baseline="0" dirty="0" err="1" smtClean="0"/>
              <a:t>deze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ontvoerd</a:t>
            </a:r>
            <a:r>
              <a:rPr lang="en-GB" baseline="0" dirty="0" smtClean="0"/>
              <a:t> door Zeus. </a:t>
            </a:r>
            <a:r>
              <a:rPr lang="en-GB" baseline="0" dirty="0" err="1" smtClean="0"/>
              <a:t>Alweer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gift van de </a:t>
            </a:r>
            <a:r>
              <a:rPr lang="en-GB" baseline="0" dirty="0" err="1" smtClean="0"/>
              <a:t>Grieken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gemeenschap</a:t>
            </a:r>
            <a:r>
              <a:rPr lang="en-GB" baseline="0" dirty="0" smtClean="0"/>
              <a:t>. De </a:t>
            </a:r>
            <a:r>
              <a:rPr lang="en-GB" baseline="0" dirty="0" err="1" smtClean="0"/>
              <a:t>Grieken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bij</a:t>
            </a:r>
            <a:r>
              <a:rPr lang="en-GB" baseline="0" dirty="0" smtClean="0"/>
              <a:t>....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</a:t>
            </a:r>
            <a:r>
              <a:rPr lang="en-GB" baseline="0" dirty="0" err="1" smtClean="0"/>
              <a:t>moeten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Europees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zijn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meer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enthousiasme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Europa</a:t>
            </a:r>
            <a:r>
              <a:rPr lang="en-GB" baseline="0" dirty="0" smtClean="0"/>
              <a:t> !!!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Anekdote</a:t>
            </a:r>
            <a:r>
              <a:rPr lang="en-GB" baseline="0" dirty="0" smtClean="0"/>
              <a:t> van Henk ....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2DEC-81FA-4498-AC72-CD92FC5843D9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9222-5CDB-4116-9C65-F9FD22DCC642}" type="datetimeFigureOut">
              <a:rPr lang="en-GB" smtClean="0"/>
              <a:t>15/09/2011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23F2-924B-4A9C-9A89-CE70F8905E05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INTERNATIONAL COOPERATION</a:t>
            </a:r>
            <a:br>
              <a:rPr lang="en-GB" dirty="0" smtClean="0"/>
            </a:br>
            <a:r>
              <a:rPr lang="en-GB" dirty="0" smtClean="0"/>
              <a:t>in</a:t>
            </a:r>
            <a:br>
              <a:rPr lang="en-GB" dirty="0" smtClean="0"/>
            </a:br>
            <a:r>
              <a:rPr lang="en-GB" dirty="0" smtClean="0"/>
              <a:t>ASSISTIVE TECHNOLOGY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Presented at </a:t>
            </a:r>
          </a:p>
          <a:p>
            <a:r>
              <a:rPr lang="en-GB" dirty="0" smtClean="0"/>
              <a:t>Jan </a:t>
            </a:r>
            <a:r>
              <a:rPr lang="en-GB" dirty="0" err="1" smtClean="0"/>
              <a:t>Engelen’s</a:t>
            </a:r>
            <a:r>
              <a:rPr lang="en-GB" dirty="0" smtClean="0"/>
              <a:t> celebration of age</a:t>
            </a:r>
          </a:p>
          <a:p>
            <a:r>
              <a:rPr lang="en-GB" dirty="0" smtClean="0"/>
              <a:t>by</a:t>
            </a:r>
          </a:p>
          <a:p>
            <a:r>
              <a:rPr lang="en-GB" dirty="0" smtClean="0"/>
              <a:t>Thijs Soede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lag_of_Europ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68560" y="0"/>
            <a:ext cx="10287000" cy="6858000"/>
          </a:xfrm>
          <a:prstGeom prst="rect">
            <a:avLst/>
          </a:prstGeom>
        </p:spPr>
      </p:pic>
      <p:pic>
        <p:nvPicPr>
          <p:cNvPr id="3" name="Afbeelding 2" descr="C:\Documents and Settings\soedem.HSZUYD\Local Settings\Temporary Internet Files\Content.Word\Zuyd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gfactueel.nl/upload_mm/c/9/e/137142_blek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88840"/>
            <a:ext cx="4037168" cy="3240360"/>
          </a:xfrm>
          <a:prstGeom prst="rect">
            <a:avLst/>
          </a:prstGeom>
          <a:noFill/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Henk </a:t>
            </a:r>
            <a:r>
              <a:rPr lang="en-GB" dirty="0" err="1" smtClean="0"/>
              <a:t>Bleker</a:t>
            </a:r>
            <a:r>
              <a:rPr lang="en-GB" dirty="0" smtClean="0"/>
              <a:t>, Minister van </a:t>
            </a:r>
            <a:r>
              <a:rPr lang="en-GB" dirty="0" err="1" smtClean="0"/>
              <a:t>Landbouw</a:t>
            </a:r>
            <a:r>
              <a:rPr lang="en-GB" dirty="0" smtClean="0"/>
              <a:t> (NL)</a:t>
            </a:r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539552" y="980728"/>
            <a:ext cx="2945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</a:t>
            </a:r>
            <a:r>
              <a:rPr lang="en-GB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Europa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Afbeelding 8" descr="Prorope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196752"/>
            <a:ext cx="4355976" cy="4355976"/>
          </a:xfrm>
          <a:prstGeom prst="rect">
            <a:avLst/>
          </a:prstGeom>
        </p:spPr>
      </p:pic>
      <p:pic>
        <p:nvPicPr>
          <p:cNvPr id="10" name="Afbeelding 9" descr="C:\Documents and Settings\soedem.HSZUYD\Local Settings\Temporary Internet Files\Content.Word\Zuyd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10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Prorope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-27384"/>
            <a:ext cx="6885384" cy="6885384"/>
          </a:xfrm>
          <a:prstGeom prst="rect">
            <a:avLst/>
          </a:prstGeom>
        </p:spPr>
      </p:pic>
      <p:pic>
        <p:nvPicPr>
          <p:cNvPr id="4" name="Afbeelding 3" descr="engel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2276872"/>
            <a:ext cx="1862183" cy="1774300"/>
          </a:xfrm>
          <a:prstGeom prst="rect">
            <a:avLst/>
          </a:prstGeom>
        </p:spPr>
      </p:pic>
      <p:pic>
        <p:nvPicPr>
          <p:cNvPr id="5" name="Afbeelding 4" descr="C:\Documents and Settings\soedem.HSZUYD\Local Settings\Temporary Internet Files\Content.Word\Zuyd_RG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Technology for persons with an Handicap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Innovate </a:t>
            </a:r>
            <a:br>
              <a:rPr lang="en-GB" dirty="0" smtClean="0"/>
            </a:br>
            <a:r>
              <a:rPr lang="en-GB" dirty="0" smtClean="0"/>
              <a:t>for</a:t>
            </a:r>
            <a:br>
              <a:rPr lang="en-GB" dirty="0" smtClean="0"/>
            </a:br>
            <a:r>
              <a:rPr lang="en-GB" dirty="0" smtClean="0"/>
              <a:t>Problem Solving and making live better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Participation in society as anybody else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Needs of people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	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		Markets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			Buyers / consumers / users</a:t>
            </a:r>
          </a:p>
          <a:p>
            <a:pPr marL="4114800" lvl="8" indent="-457200">
              <a:buFont typeface="Wingdings" pitchFamily="2" charset="2"/>
              <a:buChar char="ü"/>
            </a:pPr>
            <a:r>
              <a:rPr lang="en-GB" sz="2400" dirty="0" smtClean="0"/>
              <a:t>“Can’t do without”</a:t>
            </a:r>
          </a:p>
          <a:p>
            <a:pPr marL="4114800" lvl="8" indent="-457200">
              <a:buFont typeface="Wingdings" pitchFamily="2" charset="2"/>
              <a:buChar char="ü"/>
            </a:pPr>
            <a:r>
              <a:rPr lang="en-GB" sz="2400" dirty="0" smtClean="0"/>
              <a:t>“Me too...”</a:t>
            </a:r>
          </a:p>
          <a:p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331640" y="5733256"/>
            <a:ext cx="562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wheel must keep rolling..... Needs , Products, Markets</a:t>
            </a:r>
            <a:endParaRPr lang="en-GB" dirty="0"/>
          </a:p>
        </p:txBody>
      </p:sp>
      <p:sp>
        <p:nvSpPr>
          <p:cNvPr id="14" name="Rechthoek 13"/>
          <p:cNvSpPr/>
          <p:nvPr/>
        </p:nvSpPr>
        <p:spPr>
          <a:xfrm>
            <a:off x="1547664" y="908720"/>
            <a:ext cx="4320480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Afbeelding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764704"/>
            <a:ext cx="6120680" cy="4536504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hthoek 14"/>
          <p:cNvSpPr/>
          <p:nvPr/>
        </p:nvSpPr>
        <p:spPr>
          <a:xfrm>
            <a:off x="1763688" y="1052736"/>
            <a:ext cx="3816424" cy="38884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196752"/>
            <a:ext cx="3409518" cy="338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Buyers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security</a:t>
            </a:r>
          </a:p>
          <a:p>
            <a:r>
              <a:rPr lang="en-GB" dirty="0" smtClean="0"/>
              <a:t>Health insurance</a:t>
            </a:r>
          </a:p>
          <a:p>
            <a:r>
              <a:rPr lang="en-GB" dirty="0" smtClean="0"/>
              <a:t>Private / Personal budget</a:t>
            </a:r>
          </a:p>
          <a:p>
            <a:pPr lvl="1"/>
            <a:r>
              <a:rPr lang="en-GB" dirty="0" smtClean="0"/>
              <a:t>Self</a:t>
            </a:r>
          </a:p>
          <a:p>
            <a:pPr lvl="1"/>
            <a:r>
              <a:rPr lang="en-GB" dirty="0" smtClean="0"/>
              <a:t>Mom and Dad</a:t>
            </a:r>
          </a:p>
          <a:p>
            <a:pPr lvl="1"/>
            <a:r>
              <a:rPr lang="en-GB" dirty="0" smtClean="0"/>
              <a:t>Son and Daughter</a:t>
            </a:r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 rot="20936212">
            <a:off x="311267" y="4703748"/>
            <a:ext cx="87874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What are the needs and future needs ???</a:t>
            </a:r>
          </a:p>
          <a:p>
            <a:r>
              <a:rPr lang="en-GB" sz="4000" dirty="0">
                <a:solidFill>
                  <a:srgbClr val="FF0000"/>
                </a:solidFill>
              </a:rPr>
              <a:t>	</a:t>
            </a:r>
            <a:r>
              <a:rPr lang="en-GB" sz="4000" dirty="0" smtClean="0">
                <a:solidFill>
                  <a:srgbClr val="FF0000"/>
                </a:solidFill>
              </a:rPr>
              <a:t>International Needs Research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en-GB" dirty="0" smtClean="0"/>
              <a:t>Size: export/import</a:t>
            </a:r>
            <a:r>
              <a:rPr lang="en-GB" dirty="0"/>
              <a:t>,</a:t>
            </a:r>
            <a:r>
              <a:rPr lang="en-GB" dirty="0" smtClean="0"/>
              <a:t> be and act PRO-EUROPE !!!!</a:t>
            </a:r>
          </a:p>
          <a:p>
            <a:r>
              <a:rPr lang="en-GB" dirty="0" smtClean="0"/>
              <a:t>Transparency in service delivery</a:t>
            </a:r>
          </a:p>
          <a:p>
            <a:r>
              <a:rPr lang="en-GB" dirty="0" smtClean="0"/>
              <a:t>Information on Where, What and How and </a:t>
            </a:r>
            <a:r>
              <a:rPr lang="en-GB" dirty="0" err="1" smtClean="0"/>
              <a:t>Howmuch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 rot="20936212">
            <a:off x="474038" y="4703748"/>
            <a:ext cx="8461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User based Product standards (</a:t>
            </a:r>
            <a:r>
              <a:rPr lang="en-GB" sz="4000" dirty="0" err="1" smtClean="0">
                <a:solidFill>
                  <a:srgbClr val="FF0000"/>
                </a:solidFill>
              </a:rPr>
              <a:t>Intern’l</a:t>
            </a:r>
            <a:r>
              <a:rPr lang="en-GB" sz="4000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International Service delivery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 and Service development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Creativity</a:t>
            </a:r>
          </a:p>
          <a:p>
            <a:r>
              <a:rPr lang="en-GB" dirty="0" smtClean="0"/>
              <a:t>New technologies and </a:t>
            </a:r>
            <a:r>
              <a:rPr lang="en-GB" dirty="0" smtClean="0"/>
              <a:t>foresee and anticipate </a:t>
            </a:r>
            <a:r>
              <a:rPr lang="en-GB" dirty="0" smtClean="0"/>
              <a:t>new barriers</a:t>
            </a:r>
          </a:p>
          <a:p>
            <a:r>
              <a:rPr lang="en-GB" dirty="0" smtClean="0"/>
              <a:t>Solve expensive testing and evaluation problems.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 rot="20936212">
            <a:off x="300303" y="4703748"/>
            <a:ext cx="88093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New products, not easy 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International Research in new technology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5" name="Afbeelding 4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Major important initiatives and projects, a few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COST219</a:t>
            </a:r>
          </a:p>
          <a:p>
            <a:pPr lvl="1"/>
            <a:r>
              <a:rPr lang="en-GB" dirty="0" smtClean="0"/>
              <a:t>20 years of cooperation of research groups in ICT accessibility science.</a:t>
            </a:r>
          </a:p>
          <a:p>
            <a:r>
              <a:rPr lang="en-GB" dirty="0" smtClean="0"/>
              <a:t>AAATE</a:t>
            </a:r>
          </a:p>
          <a:p>
            <a:pPr lvl="1"/>
            <a:r>
              <a:rPr lang="en-GB" dirty="0" err="1" smtClean="0"/>
              <a:t>Multidiciplinary</a:t>
            </a:r>
            <a:r>
              <a:rPr lang="en-GB" dirty="0" smtClean="0"/>
              <a:t> R&amp;D association since 1995</a:t>
            </a:r>
          </a:p>
          <a:p>
            <a:r>
              <a:rPr lang="en-GB" dirty="0" smtClean="0"/>
              <a:t>EASTIN</a:t>
            </a:r>
          </a:p>
          <a:p>
            <a:pPr lvl="1"/>
            <a:r>
              <a:rPr lang="en-GB" dirty="0" smtClean="0"/>
              <a:t>Information coordination on AT in Europe</a:t>
            </a:r>
          </a:p>
          <a:p>
            <a:r>
              <a:rPr lang="en-GB" dirty="0" smtClean="0"/>
              <a:t>STAND4ALL / USEM</a:t>
            </a:r>
          </a:p>
          <a:p>
            <a:pPr lvl="1"/>
            <a:r>
              <a:rPr lang="en-GB" dirty="0" smtClean="0"/>
              <a:t>Standards for better markets and products with users developed</a:t>
            </a:r>
          </a:p>
          <a:p>
            <a:endParaRPr lang="en-GB" dirty="0"/>
          </a:p>
        </p:txBody>
      </p:sp>
      <p:pic>
        <p:nvPicPr>
          <p:cNvPr id="4" name="Afbeelding 3" descr="C:\Documents and Settings\soedem.HSZUYD\Local Settings\Temporary Internet Files\Content.Word\Zuyd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e/ed/Moreau%2C_Europa_and_the_B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620688"/>
            <a:ext cx="4419337" cy="5538068"/>
          </a:xfrm>
          <a:prstGeom prst="rect">
            <a:avLst/>
          </a:prstGeom>
          <a:noFill/>
        </p:spPr>
      </p:pic>
      <p:pic>
        <p:nvPicPr>
          <p:cNvPr id="5" name="Afbeelding 4" descr="C:\Documents and Settings\soedem.HSZUYD\Local Settings\Temporary Internet Files\Content.Word\Zuyd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805" y="6150634"/>
            <a:ext cx="714195" cy="70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508104" y="6488668"/>
            <a:ext cx="288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ZUYD </a:t>
            </a:r>
            <a:r>
              <a:rPr lang="nl-NL" dirty="0" err="1" smtClean="0"/>
              <a:t>University</a:t>
            </a:r>
            <a:r>
              <a:rPr lang="nl-NL" dirty="0" smtClean="0"/>
              <a:t>, Heerlen, 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977</Words>
  <Application>Microsoft Office PowerPoint</Application>
  <PresentationFormat>Diavoorstelling (4:3)</PresentationFormat>
  <Paragraphs>101</Paragraphs>
  <Slides>14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INTERNATIONAL COOPERATION in ASSISTIVE TECHNOLOGY</vt:lpstr>
      <vt:lpstr>Technology for persons with an Handicap</vt:lpstr>
      <vt:lpstr>Participation in society as anybody else</vt:lpstr>
      <vt:lpstr>Dia 4</vt:lpstr>
      <vt:lpstr>Buyers</vt:lpstr>
      <vt:lpstr>Markets</vt:lpstr>
      <vt:lpstr>Product and Service development</vt:lpstr>
      <vt:lpstr>Major important initiatives and projects, a few</vt:lpstr>
      <vt:lpstr>Dia 9</vt:lpstr>
      <vt:lpstr>Dia 10</vt:lpstr>
      <vt:lpstr>Henk Bleker, Minister van Landbouw (NL)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COOPERATION in ASSISTIVE TECHNOLOGY</dc:title>
  <dc:creator>Soede</dc:creator>
  <cp:lastModifiedBy>Soede</cp:lastModifiedBy>
  <cp:revision>38</cp:revision>
  <dcterms:created xsi:type="dcterms:W3CDTF">2011-09-15T12:21:18Z</dcterms:created>
  <dcterms:modified xsi:type="dcterms:W3CDTF">2011-09-15T20:04:24Z</dcterms:modified>
</cp:coreProperties>
</file>